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7" r:id="rId2"/>
    <p:sldId id="258" r:id="rId3"/>
    <p:sldId id="260" r:id="rId4"/>
    <p:sldId id="263" r:id="rId5"/>
    <p:sldId id="261" r:id="rId6"/>
    <p:sldId id="259" r:id="rId7"/>
    <p:sldId id="262" r:id="rId8"/>
    <p:sldId id="265" r:id="rId9"/>
    <p:sldId id="266" r:id="rId10"/>
    <p:sldId id="267" r:id="rId11"/>
    <p:sldId id="268" r:id="rId12"/>
    <p:sldId id="270" r:id="rId13"/>
    <p:sldId id="272" r:id="rId14"/>
    <p:sldId id="274" r:id="rId15"/>
    <p:sldId id="275" r:id="rId16"/>
    <p:sldId id="277" r:id="rId17"/>
    <p:sldId id="278" r:id="rId18"/>
    <p:sldId id="281" r:id="rId19"/>
    <p:sldId id="282" r:id="rId20"/>
    <p:sldId id="283" r:id="rId21"/>
    <p:sldId id="284" r:id="rId22"/>
    <p:sldId id="285" r:id="rId23"/>
    <p:sldId id="308" r:id="rId24"/>
    <p:sldId id="286" r:id="rId25"/>
    <p:sldId id="288" r:id="rId26"/>
    <p:sldId id="289" r:id="rId27"/>
    <p:sldId id="303" r:id="rId28"/>
    <p:sldId id="305" r:id="rId29"/>
    <p:sldId id="292" r:id="rId30"/>
    <p:sldId id="294" r:id="rId31"/>
    <p:sldId id="295" r:id="rId32"/>
    <p:sldId id="297" r:id="rId33"/>
    <p:sldId id="298" r:id="rId34"/>
    <p:sldId id="299" r:id="rId35"/>
    <p:sldId id="291" r:id="rId36"/>
    <p:sldId id="301" r:id="rId37"/>
    <p:sldId id="304" r:id="rId38"/>
    <p:sldId id="307" r:id="rId39"/>
    <p:sldId id="300" r:id="rId40"/>
    <p:sldId id="306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708DF3-C73B-0A47-B640-DE92BCCB5F61}">
          <p14:sldIdLst>
            <p14:sldId id="257"/>
            <p14:sldId id="258"/>
            <p14:sldId id="260"/>
            <p14:sldId id="263"/>
            <p14:sldId id="261"/>
            <p14:sldId id="259"/>
            <p14:sldId id="262"/>
            <p14:sldId id="265"/>
            <p14:sldId id="266"/>
            <p14:sldId id="267"/>
            <p14:sldId id="268"/>
            <p14:sldId id="270"/>
            <p14:sldId id="272"/>
            <p14:sldId id="274"/>
            <p14:sldId id="275"/>
            <p14:sldId id="277"/>
            <p14:sldId id="278"/>
            <p14:sldId id="281"/>
            <p14:sldId id="282"/>
            <p14:sldId id="283"/>
            <p14:sldId id="284"/>
            <p14:sldId id="285"/>
            <p14:sldId id="308"/>
            <p14:sldId id="286"/>
            <p14:sldId id="288"/>
            <p14:sldId id="289"/>
            <p14:sldId id="303"/>
            <p14:sldId id="305"/>
            <p14:sldId id="292"/>
            <p14:sldId id="294"/>
            <p14:sldId id="295"/>
            <p14:sldId id="297"/>
            <p14:sldId id="298"/>
            <p14:sldId id="299"/>
            <p14:sldId id="291"/>
            <p14:sldId id="301"/>
            <p14:sldId id="304"/>
            <p14:sldId id="307"/>
            <p14:sldId id="300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95" autoAdjust="0"/>
    <p:restoredTop sz="95103"/>
  </p:normalViewPr>
  <p:slideViewPr>
    <p:cSldViewPr snapToGrid="0">
      <p:cViewPr varScale="1">
        <p:scale>
          <a:sx n="126" d="100"/>
          <a:sy n="126" d="100"/>
        </p:scale>
        <p:origin x="816" y="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C7FD4-0C1A-4BFD-AE4A-FAF0D96917C3}" type="datetimeFigureOut">
              <a:rPr lang="en-SG" smtClean="0"/>
              <a:t>22/1/2016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1BF7B-2692-45E9-A48C-DB889DC19DF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006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7492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081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8056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8097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5061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5349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286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8917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2343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3646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9971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5635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7019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6546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9326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10188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8970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6316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9736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1888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6438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872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0771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9956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0465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853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3D299-85A2-484C-9FAE-F55C221D345E}" type="datetime1">
              <a:rPr lang="en-SG" smtClean="0"/>
              <a:t>22/1/2016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36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6A51-872A-3F4A-AC0F-F4C443F4AD21}" type="datetime1">
              <a:rPr lang="en-SG" smtClean="0"/>
              <a:t>22/1/2016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480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09D4-E295-074E-B1BC-B7C7C416C71C}" type="datetime1">
              <a:rPr lang="en-SG" smtClean="0"/>
              <a:t>22/1/2016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1952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CE9BF-7F8F-0F42-8E7E-A93D90A39F97}" type="datetime1">
              <a:rPr lang="en-SG" smtClean="0"/>
              <a:t>22/1/2016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249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3264-08E1-314A-9EB8-A9C00EA673CF}" type="datetime1">
              <a:rPr lang="en-SG" smtClean="0"/>
              <a:t>22/1/2016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0911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213B7-E396-EF45-B36B-33259141175A}" type="datetime1">
              <a:rPr lang="en-SG" smtClean="0"/>
              <a:t>22/1/2016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5952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6B25-9C64-4D42-9011-FE001E0F013D}" type="datetime1">
              <a:rPr lang="en-SG" smtClean="0"/>
              <a:t>22/1/2016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581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6A9E5-DA17-EC43-8463-539381F79AC7}" type="datetime1">
              <a:rPr lang="en-SG" smtClean="0"/>
              <a:t>22/1/2016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8606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93663-D8C2-ED48-AAC5-3E1AD476A732}" type="datetime1">
              <a:rPr lang="en-SG" smtClean="0"/>
              <a:t>22/1/2016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013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4308E-95B1-2B4F-B3AD-EE06552A54F0}" type="datetime1">
              <a:rPr lang="en-SG" smtClean="0"/>
              <a:t>22/1/2016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422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117B-BE6E-C046-966A-32A1D49D41F7}" type="datetime1">
              <a:rPr lang="en-SG" smtClean="0"/>
              <a:t>22/1/2016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2889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AB0BA-5AE0-9E4A-9F86-FC46A56831C6}" type="datetime1">
              <a:rPr lang="en-SG" smtClean="0"/>
              <a:t>22/1/2016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612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yeokm1/intro-to-pcb-design-eagle" TargetMode="External"/><Relationship Id="rId4" Type="http://schemas.openxmlformats.org/officeDocument/2006/relationships/hyperlink" Target="mailto:yeokm1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open-source-pcb-ruler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s://github.com/hemalchevli/Open-Source-PCB-Ruler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eedstudio.com/depot/OPLopen-parts-library-catalog-c-136_138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dsoftusa.com/training-service/faq/#c95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ecrow.com/10pcs-2-layer-pcb-p-1175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hyperlink" Target="http://www.elecrow.com/download/Elecrow_PCB_eagle_rule.zip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3dbrdviewer.cytec.b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ecrow.com/10pcs-2-layer-pcb-p-1175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hyperlink" Target="http://www.elecrow.com/download/Elecrow_Gerber_Generater_DrillAlign.zip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phicode.com/GC-Prevue_Gerber_View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://mayhewlabs.com/webGerber/" TargetMode="External"/><Relationship Id="rId4" Type="http://schemas.openxmlformats.org/officeDocument/2006/relationships/hyperlink" Target="http://circuitpeople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ecrow.com/10pcs-2-layer-pcb-p-1175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ompuphase.com/electronics/reflowsolderprofiles.htm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hyperlink" Target="http://gylim78.blogspot.sg/2014/07/the-diy-pcb-making-guide.html" TargetMode="External"/><Relationship Id="rId7" Type="http://schemas.openxmlformats.org/officeDocument/2006/relationships/image" Target="../media/image60.jpeg"/><Relationship Id="rId2" Type="http://schemas.openxmlformats.org/officeDocument/2006/relationships/hyperlink" Target="https://www.youtube.com/watch?v=dvLRrXjktb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g"/><Relationship Id="rId4" Type="http://schemas.openxmlformats.org/officeDocument/2006/relationships/hyperlink" Target="http://gylim78.blogspot.sg/2015/05/pcb-board-gallery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://bunniefoo.com/novena/pvt2_release/novena_pvt2_top_sm.jpg" TargetMode="External"/><Relationship Id="rId4" Type="http://schemas.openxmlformats.org/officeDocument/2006/relationships/hyperlink" Target="https://cdn.sparkfun.com/r/700-700/assets/1/3/b/5/8/50cba0dcce395fb716000000.jpg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21" y="1508748"/>
            <a:ext cx="5773567" cy="3614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00" y="0"/>
            <a:ext cx="7759700" cy="1367617"/>
          </a:xfrm>
        </p:spPr>
        <p:txBody>
          <a:bodyPr>
            <a:noAutofit/>
          </a:bodyPr>
          <a:lstStyle/>
          <a:p>
            <a:r>
              <a:rPr lang="en-SG" sz="4800" dirty="0" smtClean="0"/>
              <a:t>Introduction to PCB Design (with Eagle)</a:t>
            </a:r>
            <a:endParaRPr lang="en-SG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3820882" y="5824375"/>
            <a:ext cx="5274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dirty="0" smtClean="0"/>
              <a:t>By: Yeo Kheng Meng (</a:t>
            </a:r>
            <a:r>
              <a:rPr lang="en-SG" dirty="0" smtClean="0">
                <a:hlinkClick r:id="rId4"/>
              </a:rPr>
              <a:t>yeokm1@gmail.com</a:t>
            </a:r>
            <a:r>
              <a:rPr lang="en-SG" dirty="0" smtClean="0"/>
              <a:t>)</a:t>
            </a:r>
            <a:endParaRPr lang="en-SG" dirty="0"/>
          </a:p>
          <a:p>
            <a:pPr algn="r"/>
            <a:r>
              <a:rPr lang="en-SG" dirty="0">
                <a:hlinkClick r:id="rId5"/>
              </a:rPr>
              <a:t>https://</a:t>
            </a:r>
            <a:r>
              <a:rPr lang="en-SG" dirty="0" smtClean="0">
                <a:hlinkClick r:id="rId5"/>
              </a:rPr>
              <a:t>github.com/yeokm1/intro-to-pcb-design-eagle</a:t>
            </a:r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57786" y="5885398"/>
            <a:ext cx="291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OMG Assistants (7 Dec 2015)</a:t>
            </a:r>
          </a:p>
          <a:p>
            <a:r>
              <a:rPr lang="en-SG" dirty="0" smtClean="0"/>
              <a:t>OMG Public (21-22 Jan 2016)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1</a:t>
            </a:fld>
            <a:endParaRPr lang="en-S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126" y="1545232"/>
            <a:ext cx="2765552" cy="1888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80" y="3699380"/>
            <a:ext cx="2944846" cy="20544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23" y="3699380"/>
            <a:ext cx="2915794" cy="205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62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827"/>
            <a:ext cx="7886700" cy="860610"/>
          </a:xfrm>
        </p:spPr>
        <p:txBody>
          <a:bodyPr/>
          <a:lstStyle/>
          <a:p>
            <a:r>
              <a:rPr lang="en-US" dirty="0" smtClean="0"/>
              <a:t>Component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35" y="1412263"/>
            <a:ext cx="7886700" cy="488296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 smtClean="0"/>
              <a:t>2D physical dimension of a component</a:t>
            </a:r>
          </a:p>
          <a:p>
            <a:r>
              <a:rPr lang="en-US" sz="1800" dirty="0" smtClean="0"/>
              <a:t>Determines number of solder pads/sizes</a:t>
            </a:r>
          </a:p>
          <a:p>
            <a:r>
              <a:rPr lang="en-US" sz="2000" b="1" u="sng" dirty="0" smtClean="0"/>
              <a:t>Common surface-mount packages</a:t>
            </a:r>
          </a:p>
          <a:p>
            <a:r>
              <a:rPr lang="en-US" sz="1800" dirty="0" smtClean="0"/>
              <a:t>2-pin </a:t>
            </a:r>
            <a:r>
              <a:rPr lang="en-US" sz="1800" dirty="0"/>
              <a:t>passives (don’t rely on external power</a:t>
            </a:r>
            <a:r>
              <a:rPr lang="en-US" sz="1800" dirty="0" smtClean="0"/>
              <a:t>)</a:t>
            </a:r>
          </a:p>
          <a:p>
            <a:pPr lvl="1"/>
            <a:r>
              <a:rPr lang="en-US" sz="1400" dirty="0" smtClean="0"/>
              <a:t>0603 (0.063 inch </a:t>
            </a:r>
            <a:r>
              <a:rPr lang="en-US" sz="1400" dirty="0"/>
              <a:t>× 0.031 </a:t>
            </a:r>
            <a:r>
              <a:rPr lang="en-US" sz="1400" dirty="0" smtClean="0"/>
              <a:t>inch), 0805 (0.079 </a:t>
            </a:r>
            <a:r>
              <a:rPr lang="en-US" sz="1400" dirty="0"/>
              <a:t>in × 0.049 </a:t>
            </a:r>
            <a:r>
              <a:rPr lang="en-US" sz="1400" dirty="0" smtClean="0"/>
              <a:t>in), </a:t>
            </a:r>
            <a:r>
              <a:rPr lang="en-US" sz="1400" dirty="0"/>
              <a:t>1206 (0.126 inch × 0.063 inch</a:t>
            </a:r>
            <a:r>
              <a:rPr lang="en-US" sz="1400" dirty="0" smtClean="0"/>
              <a:t>), …</a:t>
            </a:r>
          </a:p>
          <a:p>
            <a:pPr lvl="1"/>
            <a:r>
              <a:rPr lang="en-US" sz="1400" dirty="0" smtClean="0"/>
              <a:t>SOD-123 (</a:t>
            </a:r>
            <a:r>
              <a:rPr lang="en-US" sz="1400" dirty="0"/>
              <a:t>Small outline diode</a:t>
            </a:r>
            <a:r>
              <a:rPr lang="en-US" sz="1400" dirty="0" smtClean="0"/>
              <a:t>)</a:t>
            </a:r>
          </a:p>
          <a:p>
            <a:pPr lvl="1"/>
            <a:r>
              <a:rPr lang="en-SG" sz="1400" dirty="0" smtClean="0"/>
              <a:t>MELF (Metal </a:t>
            </a:r>
            <a:r>
              <a:rPr lang="en-SG" sz="1400" dirty="0"/>
              <a:t>electrode leadless </a:t>
            </a:r>
            <a:r>
              <a:rPr lang="en-SG" sz="1400" dirty="0" smtClean="0"/>
              <a:t>face) cylindrical SMT component</a:t>
            </a:r>
            <a:endParaRPr lang="en-US" sz="1400" dirty="0"/>
          </a:p>
          <a:p>
            <a:r>
              <a:rPr lang="en-SG" sz="1800" dirty="0" smtClean="0"/>
              <a:t>≥ </a:t>
            </a:r>
            <a:r>
              <a:rPr lang="en-SG" sz="1800" dirty="0"/>
              <a:t>3 </a:t>
            </a:r>
            <a:r>
              <a:rPr lang="en-SG" sz="1800" dirty="0" smtClean="0"/>
              <a:t>pins Active </a:t>
            </a:r>
            <a:r>
              <a:rPr lang="en-SG" sz="1800" dirty="0"/>
              <a:t>Components (rely </a:t>
            </a:r>
            <a:r>
              <a:rPr lang="en-SG" sz="1800" dirty="0" smtClean="0"/>
              <a:t>on </a:t>
            </a:r>
            <a:r>
              <a:rPr lang="en-SG" sz="1800" dirty="0"/>
              <a:t>external power) </a:t>
            </a:r>
            <a:endParaRPr lang="en-SG" sz="1800" dirty="0" smtClean="0"/>
          </a:p>
          <a:p>
            <a:pPr lvl="1"/>
            <a:r>
              <a:rPr lang="en-SG" sz="1400" dirty="0" smtClean="0"/>
              <a:t>SOT23, </a:t>
            </a:r>
            <a:r>
              <a:rPr lang="en-SG" sz="1400" dirty="0"/>
              <a:t>SOT-223-4 (Small Outline </a:t>
            </a:r>
            <a:r>
              <a:rPr lang="en-SG" sz="1400" dirty="0" smtClean="0"/>
              <a:t>Transistor: </a:t>
            </a:r>
            <a:r>
              <a:rPr lang="en-SG" sz="1400" dirty="0"/>
              <a:t>2.2mm pitch, 3 pins front, 4 pins </a:t>
            </a:r>
            <a:r>
              <a:rPr lang="en-SG" sz="1400" dirty="0" smtClean="0"/>
              <a:t>total), …</a:t>
            </a:r>
            <a:endParaRPr lang="en-SG" sz="1000" dirty="0" smtClean="0"/>
          </a:p>
          <a:p>
            <a:r>
              <a:rPr lang="en-SG" sz="1800" dirty="0"/>
              <a:t>Integrated circuits (ICs</a:t>
            </a:r>
            <a:r>
              <a:rPr lang="en-SG" sz="1800" dirty="0" smtClean="0"/>
              <a:t>), usually dual-inline or square</a:t>
            </a:r>
          </a:p>
          <a:p>
            <a:pPr lvl="1"/>
            <a:r>
              <a:rPr lang="en-SG" sz="1400" dirty="0" smtClean="0"/>
              <a:t>SOIC-16 </a:t>
            </a:r>
            <a:r>
              <a:rPr lang="en-SG" sz="1400" dirty="0"/>
              <a:t>(Small Outline Integrated Circuit 16 pins</a:t>
            </a:r>
            <a:r>
              <a:rPr lang="en-SG" sz="1400" dirty="0" smtClean="0"/>
              <a:t>)</a:t>
            </a:r>
          </a:p>
          <a:p>
            <a:pPr lvl="1"/>
            <a:r>
              <a:rPr lang="en-US" sz="1400" dirty="0" smtClean="0"/>
              <a:t>SSOP-28 </a:t>
            </a:r>
            <a:r>
              <a:rPr lang="en-US" sz="1400" dirty="0"/>
              <a:t>(Shrink small outline package 28 pins</a:t>
            </a:r>
            <a:r>
              <a:rPr lang="en-US" sz="1400" dirty="0" smtClean="0"/>
              <a:t>)</a:t>
            </a:r>
          </a:p>
          <a:p>
            <a:pPr lvl="1"/>
            <a:r>
              <a:rPr lang="en-US" sz="1400" dirty="0" smtClean="0"/>
              <a:t>TQFP-32 (</a:t>
            </a:r>
            <a:r>
              <a:rPr lang="en-US" sz="1400" dirty="0"/>
              <a:t>Thin Quad Flat </a:t>
            </a:r>
            <a:r>
              <a:rPr lang="en-US" sz="1400" dirty="0" smtClean="0"/>
              <a:t>Package 32 pins)</a:t>
            </a:r>
          </a:p>
          <a:p>
            <a:pPr lvl="1"/>
            <a:r>
              <a:rPr lang="en-US" sz="1400" dirty="0" smtClean="0"/>
              <a:t>QFN-48 (Quad Flat No leads 48 pins)</a:t>
            </a:r>
          </a:p>
          <a:p>
            <a:r>
              <a:rPr lang="en-SG" sz="1800" dirty="0" smtClean="0"/>
              <a:t>Others</a:t>
            </a:r>
          </a:p>
          <a:p>
            <a:pPr lvl="1"/>
            <a:r>
              <a:rPr lang="en-SG" sz="1400" dirty="0" smtClean="0"/>
              <a:t>Ports like USB, audio, </a:t>
            </a:r>
          </a:p>
          <a:p>
            <a:pPr lvl="1"/>
            <a:r>
              <a:rPr lang="en-SG" sz="1400" dirty="0" smtClean="0"/>
              <a:t>Board to board connectors </a:t>
            </a:r>
            <a:r>
              <a:rPr lang="en-SG" sz="1400" dirty="0"/>
              <a:t>like DF40C(2.0)-</a:t>
            </a:r>
            <a:r>
              <a:rPr lang="en-SG" sz="1400" dirty="0" smtClean="0"/>
              <a:t>70DS-0.4V</a:t>
            </a:r>
          </a:p>
          <a:p>
            <a:pPr lvl="1"/>
            <a:r>
              <a:rPr lang="en-SG" sz="1400" dirty="0" smtClean="0"/>
              <a:t>Pin headers</a:t>
            </a:r>
          </a:p>
          <a:p>
            <a:pPr lvl="1"/>
            <a:r>
              <a:rPr lang="en-SG" sz="1400" dirty="0" err="1" smtClean="0"/>
              <a:t>uFL</a:t>
            </a:r>
            <a:r>
              <a:rPr lang="en-SG" sz="1400" dirty="0" smtClean="0"/>
              <a:t> antenna connector</a:t>
            </a:r>
            <a:endParaRPr lang="en-SG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10</a:t>
            </a:fld>
            <a:endParaRPr lang="en-S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31" y="3815363"/>
            <a:ext cx="3838969" cy="24545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235" y="6457890"/>
            <a:ext cx="3132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00" dirty="0">
                <a:hlinkClick r:id="rId3"/>
              </a:rPr>
              <a:t>https://</a:t>
            </a:r>
            <a:r>
              <a:rPr lang="en-SG" sz="1000" dirty="0" smtClean="0">
                <a:hlinkClick r:id="rId3"/>
              </a:rPr>
              <a:t>github.com/yeokm1/open-source-pcb-ruler</a:t>
            </a:r>
            <a:r>
              <a:rPr lang="en-SG" sz="1000" dirty="0"/>
              <a:t/>
            </a:r>
            <a:br>
              <a:rPr lang="en-SG" sz="1000" dirty="0"/>
            </a:br>
            <a:r>
              <a:rPr lang="en-SG" sz="1000" dirty="0">
                <a:hlinkClick r:id="rId4"/>
              </a:rPr>
              <a:t>https://</a:t>
            </a:r>
            <a:r>
              <a:rPr lang="en-SG" sz="1000" dirty="0" smtClean="0">
                <a:hlinkClick r:id="rId4"/>
              </a:rPr>
              <a:t>github.com/hemalchevli/Open-Source-PCB-Ruler</a:t>
            </a:r>
            <a:endParaRPr lang="en-SG" sz="1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30" y="96952"/>
            <a:ext cx="3838969" cy="24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20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PCB Design/Manufacturing Workflow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3047999" y="842445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3047999" y="1310456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3043765" y="1771070"/>
            <a:ext cx="2205812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039531" y="2223358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5316275" y="1909117"/>
            <a:ext cx="397934" cy="462408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047999" y="268657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3047999" y="3148432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047999" y="3603270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3039531" y="4062844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3039531" y="4526942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3035297" y="4979537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3035297" y="5431825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3035297" y="5892439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4050339" y="117234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4050339" y="1626046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4050339" y="208844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4050339" y="2548877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4050339" y="300200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4050339" y="3480077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4050339" y="39291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4050339" y="4389242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4050339" y="4841837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4050339" y="530245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4050339" y="5761167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rved Left Arrow 37"/>
          <p:cNvSpPr/>
          <p:nvPr/>
        </p:nvSpPr>
        <p:spPr>
          <a:xfrm flipV="1">
            <a:off x="5316275" y="2659787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9" name="Curved Left Arrow 38"/>
          <p:cNvSpPr/>
          <p:nvPr/>
        </p:nvSpPr>
        <p:spPr>
          <a:xfrm flipV="1">
            <a:off x="5316275" y="2855508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868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1. Establish project requirements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4" name="Curved Left Arrow 23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516817" y="1161375"/>
            <a:ext cx="7886700" cy="435133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Circuit that blinks an LED</a:t>
            </a:r>
          </a:p>
          <a:p>
            <a:r>
              <a:rPr lang="en-US" dirty="0" err="1" smtClean="0"/>
              <a:t>Customisable</a:t>
            </a:r>
            <a:r>
              <a:rPr lang="en-US" dirty="0" smtClean="0"/>
              <a:t> blink period</a:t>
            </a:r>
          </a:p>
          <a:p>
            <a:r>
              <a:rPr lang="en-US" dirty="0" err="1" smtClean="0"/>
              <a:t>Customisable</a:t>
            </a:r>
            <a:r>
              <a:rPr lang="en-US" dirty="0" smtClean="0"/>
              <a:t> blink cycle</a:t>
            </a:r>
          </a:p>
          <a:p>
            <a:r>
              <a:rPr lang="en-US" dirty="0" smtClean="0"/>
              <a:t>Run on CR2032 coin cells</a:t>
            </a:r>
          </a:p>
          <a:p>
            <a:r>
              <a:rPr lang="en-US" dirty="0" smtClean="0"/>
              <a:t>Can run off USB power</a:t>
            </a:r>
          </a:p>
          <a:p>
            <a:r>
              <a:rPr lang="en-US" dirty="0" smtClean="0"/>
              <a:t>Power switch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8302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2. Acquire parts and prototype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-60660" y="941122"/>
            <a:ext cx="3719384" cy="5711143"/>
          </a:xfrm>
        </p:spPr>
        <p:txBody>
          <a:bodyPr>
            <a:noAutofit/>
          </a:bodyPr>
          <a:lstStyle/>
          <a:p>
            <a:r>
              <a:rPr lang="en-US" sz="1400" b="1" dirty="0" smtClean="0"/>
              <a:t>Consult data sheets to understand part selection choices</a:t>
            </a:r>
          </a:p>
          <a:p>
            <a:r>
              <a:rPr lang="en-US" sz="1400" dirty="0" smtClean="0"/>
              <a:t>Logic Components</a:t>
            </a:r>
          </a:p>
          <a:p>
            <a:pPr lvl="1"/>
            <a:r>
              <a:rPr lang="en-US" sz="1200" dirty="0" smtClean="0"/>
              <a:t>Texas Instruments TLC555 timer</a:t>
            </a:r>
          </a:p>
          <a:p>
            <a:pPr lvl="1"/>
            <a:r>
              <a:rPr lang="en-US" sz="1200" dirty="0" smtClean="0"/>
              <a:t>Switch (C1 selection)</a:t>
            </a:r>
          </a:p>
          <a:p>
            <a:pPr lvl="1"/>
            <a:r>
              <a:rPr lang="en-US" sz="1200" dirty="0" smtClean="0"/>
              <a:t>C1: 33uF/100uF capacitor</a:t>
            </a:r>
          </a:p>
          <a:p>
            <a:pPr lvl="1"/>
            <a:r>
              <a:rPr lang="en-US" sz="1200" dirty="0" smtClean="0"/>
              <a:t>R1: 4.7kohm resistor</a:t>
            </a:r>
          </a:p>
          <a:p>
            <a:pPr lvl="1"/>
            <a:r>
              <a:rPr lang="en-US" sz="1200" dirty="0" smtClean="0"/>
              <a:t>R2: 10k potentiometer</a:t>
            </a:r>
          </a:p>
          <a:p>
            <a:pPr lvl="1"/>
            <a:r>
              <a:rPr lang="en-US" sz="1200" dirty="0" smtClean="0"/>
              <a:t>2x 0.1uF decouple capacitors</a:t>
            </a:r>
          </a:p>
          <a:p>
            <a:pPr lvl="2"/>
            <a:r>
              <a:rPr lang="en-US" sz="1000" dirty="0" smtClean="0"/>
              <a:t>Required according to TLC555 data sheet</a:t>
            </a:r>
          </a:p>
          <a:p>
            <a:r>
              <a:rPr lang="en-US" sz="1400" dirty="0" smtClean="0"/>
              <a:t>Output components</a:t>
            </a:r>
          </a:p>
          <a:p>
            <a:pPr lvl="1"/>
            <a:r>
              <a:rPr lang="en-US" sz="1200" dirty="0" smtClean="0"/>
              <a:t>5mm 20mA Red LED</a:t>
            </a:r>
          </a:p>
          <a:p>
            <a:pPr lvl="1"/>
            <a:r>
              <a:rPr lang="en-US" sz="1200" dirty="0" smtClean="0"/>
              <a:t>100ohm current limiting resistor for LED</a:t>
            </a:r>
          </a:p>
          <a:p>
            <a:pPr lvl="1"/>
            <a:r>
              <a:rPr lang="en-US" sz="1200" dirty="0" smtClean="0"/>
              <a:t>ON Semiconductor P2N2222A NPN Transistor</a:t>
            </a:r>
          </a:p>
          <a:p>
            <a:pPr lvl="1"/>
            <a:r>
              <a:rPr lang="en-US" sz="1200" dirty="0" smtClean="0"/>
              <a:t>1k ohm base resistor</a:t>
            </a:r>
            <a:endParaRPr lang="en-US" sz="1200" dirty="0"/>
          </a:p>
          <a:p>
            <a:r>
              <a:rPr lang="en-US" sz="1400" dirty="0" smtClean="0"/>
              <a:t>Power components</a:t>
            </a:r>
          </a:p>
          <a:p>
            <a:pPr lvl="1"/>
            <a:r>
              <a:rPr lang="en-US" sz="1200" dirty="0" smtClean="0"/>
              <a:t>2x CR2032 battery holders</a:t>
            </a:r>
          </a:p>
          <a:p>
            <a:pPr lvl="1"/>
            <a:r>
              <a:rPr lang="en-US" sz="1200" dirty="0" smtClean="0"/>
              <a:t>Micro-USB female connector</a:t>
            </a:r>
          </a:p>
          <a:p>
            <a:pPr lvl="1"/>
            <a:r>
              <a:rPr lang="en-US" sz="1200" dirty="0" smtClean="0"/>
              <a:t>3.3V low-dropout TC1262 regulator</a:t>
            </a:r>
          </a:p>
          <a:p>
            <a:pPr lvl="1"/>
            <a:r>
              <a:rPr lang="en-US" sz="1200" dirty="0" smtClean="0"/>
              <a:t>Diodes for battery protection</a:t>
            </a:r>
          </a:p>
          <a:p>
            <a:pPr lvl="1"/>
            <a:r>
              <a:rPr lang="en-US" sz="1200" dirty="0"/>
              <a:t>1</a:t>
            </a:r>
            <a:r>
              <a:rPr lang="en-US" sz="1200" dirty="0" smtClean="0"/>
              <a:t>uF output decouple capacitor </a:t>
            </a:r>
          </a:p>
          <a:p>
            <a:pPr lvl="2"/>
            <a:r>
              <a:rPr lang="en-US" sz="1000" dirty="0" smtClean="0"/>
              <a:t>Required according to TC1262 datasheet</a:t>
            </a:r>
          </a:p>
          <a:p>
            <a:pPr lvl="1"/>
            <a:r>
              <a:rPr lang="en-US" sz="1200" dirty="0" smtClean="0"/>
              <a:t>Switch to ON/OFF circuit</a:t>
            </a:r>
          </a:p>
          <a:p>
            <a:pPr lvl="1"/>
            <a:endParaRPr lang="en-US" sz="1200" dirty="0" smtClean="0"/>
          </a:p>
          <a:p>
            <a:pPr lvl="1"/>
            <a:endParaRPr lang="en-US" sz="1200" dirty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101" y="676467"/>
            <a:ext cx="2932852" cy="26828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4268" y="6489147"/>
            <a:ext cx="23936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smtClean="0"/>
              <a:t>*Quantity of 1 unless otherwise stated</a:t>
            </a:r>
            <a:endParaRPr lang="en-SG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4219067" y="6538913"/>
            <a:ext cx="44342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smtClean="0"/>
              <a:t>Reference: http://www.circuitbasics.com/555-timer-basics-astable-mode/</a:t>
            </a:r>
            <a:endParaRPr lang="en-SG" sz="11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548" y="3463483"/>
            <a:ext cx="1660831" cy="2867529"/>
          </a:xfrm>
          <a:prstGeom prst="rect">
            <a:avLst/>
          </a:prstGeom>
        </p:spPr>
      </p:pic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431852" y="3469196"/>
            <a:ext cx="1822477" cy="532963"/>
          </a:xfrm>
          <a:prstGeom prst="roundRect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050" dirty="0" smtClean="0">
                <a:solidFill>
                  <a:schemeClr val="tx1"/>
                </a:solidFill>
              </a:rPr>
              <a:t>TLC555 cannot source high currents so we use </a:t>
            </a:r>
            <a:r>
              <a:rPr lang="en-SG" sz="1050" dirty="0">
                <a:solidFill>
                  <a:schemeClr val="tx1"/>
                </a:solidFill>
              </a:rPr>
              <a:t>a</a:t>
            </a:r>
            <a:r>
              <a:rPr lang="en-SG" sz="1050" dirty="0" smtClean="0">
                <a:solidFill>
                  <a:schemeClr val="tx1"/>
                </a:solidFill>
              </a:rPr>
              <a:t> transistor to control the LED.</a:t>
            </a:r>
            <a:endParaRPr lang="en-SG" sz="105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3666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3a. Design your PCB Schematic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941122"/>
            <a:ext cx="5629983" cy="5711143"/>
          </a:xfrm>
        </p:spPr>
        <p:txBody>
          <a:bodyPr>
            <a:noAutofit/>
          </a:bodyPr>
          <a:lstStyle/>
          <a:p>
            <a:r>
              <a:rPr lang="en-US" sz="1800" u="sng" dirty="0" smtClean="0"/>
              <a:t>Schematic defines connections between components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Open Eagle and add external libraries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Import libraries. </a:t>
            </a:r>
          </a:p>
          <a:p>
            <a:pPr lvl="1"/>
            <a:r>
              <a:rPr lang="en-US" sz="1800" dirty="0" smtClean="0"/>
              <a:t>Locate the libraries folder I have provided</a:t>
            </a:r>
          </a:p>
          <a:p>
            <a:pPr lvl="1"/>
            <a:r>
              <a:rPr lang="en-US" sz="1800" dirty="0" smtClean="0"/>
              <a:t>Drag-and-drop the *.</a:t>
            </a:r>
            <a:r>
              <a:rPr lang="en-US" sz="1800" dirty="0" err="1" smtClean="0"/>
              <a:t>lbr</a:t>
            </a:r>
            <a:r>
              <a:rPr lang="en-US" sz="1800" dirty="0" smtClean="0"/>
              <a:t> files </a:t>
            </a:r>
            <a:r>
              <a:rPr lang="en-US" sz="1800" b="1" dirty="0" smtClean="0"/>
              <a:t>one by one </a:t>
            </a:r>
            <a:r>
              <a:rPr lang="en-US" sz="1800" dirty="0" smtClean="0"/>
              <a:t>into Eagle Control Panel Libraries folder</a:t>
            </a:r>
          </a:p>
          <a:p>
            <a:pPr lvl="1"/>
            <a:r>
              <a:rPr lang="en-US" sz="1800" dirty="0" smtClean="0"/>
              <a:t>Right-Click on Libraries Folder -&gt; Use all</a:t>
            </a:r>
            <a:endParaRPr lang="en-US" sz="1800" dirty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5" y="3850114"/>
            <a:ext cx="2629267" cy="2314898"/>
          </a:xfrm>
          <a:prstGeom prst="rect">
            <a:avLst/>
          </a:prstGeom>
        </p:spPr>
      </p:pic>
      <p:sp>
        <p:nvSpPr>
          <p:cNvPr id="38" name="Curved Left Arrow 37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9" name="Curved Left Arrow 38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5251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3b. Design your PCB Schematic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941122"/>
            <a:ext cx="5969760" cy="5711143"/>
          </a:xfrm>
        </p:spPr>
        <p:txBody>
          <a:bodyPr>
            <a:noAutofit/>
          </a:bodyPr>
          <a:lstStyle/>
          <a:p>
            <a:r>
              <a:rPr lang="en-US" sz="1800" u="sng" dirty="0" smtClean="0"/>
              <a:t>Create and save schematic file (part and connection layout)</a:t>
            </a:r>
          </a:p>
          <a:p>
            <a:r>
              <a:rPr lang="en-US" sz="1800" dirty="0" smtClean="0"/>
              <a:t>Create a folder on desktop “blinker”</a:t>
            </a:r>
          </a:p>
          <a:p>
            <a:r>
              <a:rPr lang="en-US" sz="1800" dirty="0" smtClean="0"/>
              <a:t>Create new schematic *.</a:t>
            </a:r>
            <a:r>
              <a:rPr lang="en-US" sz="1800" dirty="0" err="1" smtClean="0"/>
              <a:t>sch</a:t>
            </a:r>
            <a:r>
              <a:rPr lang="en-US" sz="1800" dirty="0" smtClean="0"/>
              <a:t>: File -&gt; New -&gt; Schematic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Save schematic</a:t>
            </a:r>
          </a:p>
          <a:p>
            <a:endParaRPr lang="en-US" sz="1800" dirty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50" y="2099173"/>
            <a:ext cx="2349284" cy="17509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3" y="4309688"/>
            <a:ext cx="5788681" cy="2087108"/>
          </a:xfrm>
          <a:prstGeom prst="rect">
            <a:avLst/>
          </a:prstGeom>
        </p:spPr>
      </p:pic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645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3c. Design your PCB Schematic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592711"/>
            <a:ext cx="6387830" cy="6134818"/>
          </a:xfrm>
        </p:spPr>
        <p:txBody>
          <a:bodyPr>
            <a:noAutofit/>
          </a:bodyPr>
          <a:lstStyle/>
          <a:p>
            <a:r>
              <a:rPr lang="en-US" sz="1600" u="sng" dirty="0" smtClean="0"/>
              <a:t>Add all Power components first </a:t>
            </a:r>
          </a:p>
          <a:p>
            <a:r>
              <a:rPr lang="en-US" sz="1800" dirty="0" smtClean="0"/>
              <a:t>Micro-USB female connector </a:t>
            </a:r>
          </a:p>
          <a:p>
            <a:pPr lvl="1"/>
            <a:r>
              <a:rPr lang="en-US" sz="1400" dirty="0" err="1" smtClean="0"/>
              <a:t>Seeed</a:t>
            </a:r>
            <a:r>
              <a:rPr lang="en-US" sz="1400" dirty="0" smtClean="0"/>
              <a:t>-OPL-Connector -&gt; </a:t>
            </a:r>
            <a:r>
              <a:rPr lang="en-US" sz="1400" dirty="0" smtClean="0"/>
              <a:t>MICRO-USB-SMD(ZX62-B-5PA</a:t>
            </a:r>
            <a:r>
              <a:rPr lang="en-US" sz="1400" dirty="0"/>
              <a:t>)</a:t>
            </a:r>
            <a:endParaRPr lang="en-US" sz="1400" dirty="0" smtClean="0"/>
          </a:p>
          <a:p>
            <a:pPr lvl="1"/>
            <a:r>
              <a:rPr lang="en-US" sz="1400" dirty="0" smtClean="0"/>
              <a:t>Or search </a:t>
            </a:r>
            <a:r>
              <a:rPr lang="en-SG" sz="1400" dirty="0" smtClean="0"/>
              <a:t>320010005 obtained via </a:t>
            </a:r>
            <a:r>
              <a:rPr lang="en-SG" sz="1400" dirty="0" err="1" smtClean="0"/>
              <a:t>Seeedstudio</a:t>
            </a:r>
            <a:r>
              <a:rPr lang="en-SG" sz="1400" dirty="0" smtClean="0"/>
              <a:t> OPL website</a:t>
            </a:r>
          </a:p>
          <a:p>
            <a:pPr lvl="1"/>
            <a:r>
              <a:rPr lang="en-SG" sz="1400" dirty="0">
                <a:hlinkClick r:id="rId3"/>
              </a:rPr>
              <a:t>http://www.seeedstudio.com/depot/OPLopen-parts-library-catalog-c-136_138</a:t>
            </a:r>
            <a:r>
              <a:rPr lang="en-SG" sz="1400" dirty="0" smtClean="0">
                <a:hlinkClick r:id="rId3"/>
              </a:rPr>
              <a:t>/</a:t>
            </a:r>
            <a:endParaRPr lang="en-SG" sz="1400" dirty="0" smtClean="0"/>
          </a:p>
          <a:p>
            <a:r>
              <a:rPr lang="en-US" sz="1800" dirty="0" smtClean="0"/>
              <a:t>3.3V LDO</a:t>
            </a:r>
          </a:p>
          <a:p>
            <a:pPr lvl="1"/>
            <a:r>
              <a:rPr lang="en-US" sz="1400" dirty="0" err="1" smtClean="0"/>
              <a:t>bt_regulator</a:t>
            </a:r>
            <a:r>
              <a:rPr lang="en-US" sz="1400" dirty="0" smtClean="0"/>
              <a:t> -&gt; TC1262 -&gt; SOT-223-3</a:t>
            </a:r>
          </a:p>
          <a:p>
            <a:r>
              <a:rPr lang="en-US" sz="1800" dirty="0" smtClean="0"/>
              <a:t>1uF decoupling resistor</a:t>
            </a:r>
          </a:p>
          <a:p>
            <a:pPr lvl="1"/>
            <a:r>
              <a:rPr lang="en-US" sz="1400" dirty="0" err="1" smtClean="0"/>
              <a:t>rcl</a:t>
            </a:r>
            <a:r>
              <a:rPr lang="en-US" sz="1400" dirty="0" smtClean="0"/>
              <a:t>- &gt; CPOL-US -&gt; CPOL-USUD-4X5,8</a:t>
            </a:r>
            <a:endParaRPr lang="en-US" sz="1100" dirty="0" smtClean="0"/>
          </a:p>
          <a:p>
            <a:r>
              <a:rPr lang="en-US" sz="1800" dirty="0" smtClean="0"/>
              <a:t>2x Diodes</a:t>
            </a:r>
          </a:p>
          <a:p>
            <a:pPr lvl="1"/>
            <a:r>
              <a:rPr lang="en-US" sz="1400" dirty="0" err="1" smtClean="0"/>
              <a:t>Seeed</a:t>
            </a:r>
            <a:r>
              <a:rPr lang="en-US" sz="1400" dirty="0" smtClean="0"/>
              <a:t>-OPL-Diode -&gt; SMD-DIODE-SCHOTTKY-20V-500MA(SOD-123)</a:t>
            </a:r>
          </a:p>
          <a:p>
            <a:pPr lvl="1"/>
            <a:r>
              <a:rPr lang="en-US" sz="1400" dirty="0" smtClean="0"/>
              <a:t>Or search 304020028</a:t>
            </a:r>
          </a:p>
          <a:p>
            <a:r>
              <a:rPr lang="en-US" sz="1800" dirty="0" smtClean="0"/>
              <a:t>2x CR2032 battery holders</a:t>
            </a:r>
          </a:p>
          <a:p>
            <a:pPr lvl="1"/>
            <a:r>
              <a:rPr lang="en-US" sz="1400" dirty="0" smtClean="0"/>
              <a:t>cr2032-large-side -&gt; CR2032SMT</a:t>
            </a:r>
          </a:p>
          <a:p>
            <a:r>
              <a:rPr lang="en-US" sz="1800" dirty="0" smtClean="0"/>
              <a:t>Through-hole switch</a:t>
            </a:r>
          </a:p>
          <a:p>
            <a:pPr lvl="1"/>
            <a:r>
              <a:rPr lang="en-US" sz="1400" dirty="0" err="1" smtClean="0"/>
              <a:t>Sparkfun</a:t>
            </a:r>
            <a:r>
              <a:rPr lang="en-US" sz="1400" dirty="0" smtClean="0"/>
              <a:t>-Electromechanical -&gt; SWITCH_SPDT -&gt; SWITCH-SPDTPTH</a:t>
            </a:r>
          </a:p>
          <a:p>
            <a:r>
              <a:rPr lang="en-US" sz="1800" dirty="0" smtClean="0"/>
              <a:t>VCC and GND wiring net</a:t>
            </a:r>
          </a:p>
          <a:p>
            <a:pPr lvl="1"/>
            <a:r>
              <a:rPr lang="en-US" sz="1400" dirty="0" smtClean="0"/>
              <a:t>Just search for them…</a:t>
            </a:r>
          </a:p>
          <a:p>
            <a:pPr lvl="1"/>
            <a:r>
              <a:rPr lang="en-US" sz="1400" dirty="0" smtClean="0"/>
              <a:t>There are 2 functionally identical supply1 and supply2 options for VCC and GND, just pick any one you prefer.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90" y="592711"/>
            <a:ext cx="771837" cy="1029116"/>
          </a:xfrm>
          <a:prstGeom prst="rect">
            <a:avLst/>
          </a:prstGeom>
        </p:spPr>
      </p:pic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717" y="5565813"/>
            <a:ext cx="868064" cy="6401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14" y="5593032"/>
            <a:ext cx="620949" cy="68027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0568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1" y="2528032"/>
            <a:ext cx="4394432" cy="3962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3d. Design your PCB Schematic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622465"/>
            <a:ext cx="6301070" cy="6134818"/>
          </a:xfrm>
        </p:spPr>
        <p:txBody>
          <a:bodyPr>
            <a:noAutofit/>
          </a:bodyPr>
          <a:lstStyle/>
          <a:p>
            <a:r>
              <a:rPr lang="en-US" sz="1800" u="sng" dirty="0" smtClean="0"/>
              <a:t>Maneuvering and layout</a:t>
            </a:r>
          </a:p>
          <a:p>
            <a:r>
              <a:rPr lang="en-US" sz="1800" dirty="0" smtClean="0"/>
              <a:t>Zoom with scroll-wheel</a:t>
            </a:r>
          </a:p>
          <a:p>
            <a:r>
              <a:rPr lang="en-US" sz="1800" dirty="0" smtClean="0"/>
              <a:t>Click-drag middle mouse button to move sheet</a:t>
            </a:r>
          </a:p>
          <a:p>
            <a:r>
              <a:rPr lang="en-US" sz="1800" dirty="0" smtClean="0"/>
              <a:t>Rotate components </a:t>
            </a:r>
          </a:p>
          <a:p>
            <a:pPr lvl="1"/>
            <a:r>
              <a:rPr lang="en-US" sz="1400" dirty="0" smtClean="0"/>
              <a:t>Choose </a:t>
            </a:r>
            <a:r>
              <a:rPr lang="en-US" sz="1400" dirty="0"/>
              <a:t>M</a:t>
            </a:r>
            <a:r>
              <a:rPr lang="en-US" sz="1400" dirty="0" smtClean="0"/>
              <a:t>ove command</a:t>
            </a:r>
          </a:p>
          <a:p>
            <a:pPr lvl="1"/>
            <a:r>
              <a:rPr lang="en-US" sz="1400" dirty="0" smtClean="0"/>
              <a:t>Click component “+” sign then right-click</a:t>
            </a:r>
          </a:p>
          <a:p>
            <a:r>
              <a:rPr lang="en-US" sz="1800" dirty="0" smtClean="0"/>
              <a:t>Define component value if needed</a:t>
            </a:r>
          </a:p>
          <a:p>
            <a:pPr lvl="1"/>
            <a:r>
              <a:rPr lang="en-US" sz="1400" dirty="0" smtClean="0"/>
              <a:t>Right-click component -&gt; Value</a:t>
            </a:r>
            <a:endParaRPr lang="en-US" sz="1400" dirty="0"/>
          </a:p>
          <a:p>
            <a:r>
              <a:rPr lang="en-US" sz="1800" dirty="0" smtClean="0"/>
              <a:t>Delete object with trash icon</a:t>
            </a:r>
          </a:p>
          <a:p>
            <a:r>
              <a:rPr lang="en-US" sz="1800" u="sng" dirty="0" smtClean="0"/>
              <a:t>Wiring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r>
              <a:rPr lang="en-US" sz="1400" dirty="0" smtClean="0"/>
              <a:t>Use “Net” command</a:t>
            </a:r>
          </a:p>
          <a:p>
            <a:pPr lvl="1"/>
            <a:r>
              <a:rPr lang="en-US" sz="1400" dirty="0" smtClean="0"/>
              <a:t>Link components together</a:t>
            </a:r>
          </a:p>
          <a:p>
            <a:pPr lvl="1"/>
            <a:r>
              <a:rPr lang="en-US" sz="1400" dirty="0" smtClean="0"/>
              <a:t>Hover mouse just overlapping the contacts</a:t>
            </a:r>
          </a:p>
          <a:p>
            <a:pPr lvl="1"/>
            <a:r>
              <a:rPr lang="en-US" sz="1400" dirty="0" smtClean="0"/>
              <a:t>Press “Alt” increased precision key if wire cannot overlap</a:t>
            </a:r>
          </a:p>
          <a:p>
            <a:pPr lvl="1"/>
            <a:r>
              <a:rPr lang="en-US" sz="1400" dirty="0" smtClean="0"/>
              <a:t>Left-click to set and also to change direction</a:t>
            </a:r>
          </a:p>
          <a:p>
            <a:pPr lvl="1"/>
            <a:endParaRPr lang="en-US" sz="1400" dirty="0" smtClean="0"/>
          </a:p>
          <a:p>
            <a:endParaRPr lang="en-US" sz="1800" dirty="0" smtClean="0"/>
          </a:p>
          <a:p>
            <a:endParaRPr lang="en-US" sz="1600" dirty="0" smtClean="0"/>
          </a:p>
          <a:p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831" y="1921673"/>
            <a:ext cx="838317" cy="981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49" y="4213434"/>
            <a:ext cx="933450" cy="838200"/>
          </a:xfrm>
          <a:prstGeom prst="rect">
            <a:avLst/>
          </a:prstGeom>
        </p:spPr>
      </p:pic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6867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3e. Design your PCB Schematic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800" u="sng" dirty="0" smtClean="0"/>
              <a:t>Add and wire Logic Components</a:t>
            </a:r>
          </a:p>
          <a:p>
            <a:r>
              <a:rPr lang="en-US" sz="1800" dirty="0" smtClean="0"/>
              <a:t>Ignore TIMER_OUTPUT</a:t>
            </a:r>
          </a:p>
          <a:p>
            <a:r>
              <a:rPr lang="en-US" sz="1800" dirty="0" smtClean="0"/>
              <a:t>TLC555 timer (dual in-line package)</a:t>
            </a:r>
          </a:p>
          <a:p>
            <a:pPr lvl="1"/>
            <a:r>
              <a:rPr lang="en-US" sz="1400" dirty="0" err="1" smtClean="0"/>
              <a:t>st</a:t>
            </a:r>
            <a:r>
              <a:rPr lang="en-US" sz="1400" dirty="0" smtClean="0"/>
              <a:t>-microelectronics -&gt; NE555</a:t>
            </a:r>
          </a:p>
          <a:p>
            <a:pPr lvl="1"/>
            <a:r>
              <a:rPr lang="en-US" sz="1400" dirty="0" smtClean="0"/>
              <a:t>Not exact component but good enough</a:t>
            </a:r>
          </a:p>
          <a:p>
            <a:r>
              <a:rPr lang="en-US" sz="1800" dirty="0" smtClean="0"/>
              <a:t>4.7kohm axial resistor</a:t>
            </a:r>
          </a:p>
          <a:p>
            <a:pPr lvl="1"/>
            <a:r>
              <a:rPr lang="en-US" sz="1400" dirty="0" smtClean="0"/>
              <a:t>resistor </a:t>
            </a:r>
            <a:r>
              <a:rPr lang="en-US" sz="1400" dirty="0"/>
              <a:t>-&gt; R-US_ -&gt; </a:t>
            </a:r>
            <a:r>
              <a:rPr lang="en-US" sz="1400" dirty="0" smtClean="0"/>
              <a:t>R-US_0207/10</a:t>
            </a:r>
          </a:p>
          <a:p>
            <a:pPr lvl="1"/>
            <a:r>
              <a:rPr lang="en-US" sz="1400" dirty="0" smtClean="0"/>
              <a:t>2mm diameter, 7mm length, 10mm lead length</a:t>
            </a:r>
          </a:p>
          <a:p>
            <a:r>
              <a:rPr lang="en-US" sz="1800" dirty="0" smtClean="0"/>
              <a:t>10kohm potentiometer</a:t>
            </a:r>
          </a:p>
          <a:p>
            <a:pPr lvl="1"/>
            <a:r>
              <a:rPr lang="en-US" sz="1400" dirty="0" err="1"/>
              <a:t>Sparkfun</a:t>
            </a:r>
            <a:r>
              <a:rPr lang="en-US" sz="1400" dirty="0"/>
              <a:t>-Electromechanical -&gt; TRIMPOT -&gt; </a:t>
            </a:r>
            <a:r>
              <a:rPr lang="en-US" sz="1400" dirty="0" smtClean="0"/>
              <a:t>TRIMPOT-PTH-KNOB</a:t>
            </a:r>
          </a:p>
          <a:p>
            <a:r>
              <a:rPr lang="en-US" sz="1800" dirty="0"/>
              <a:t>Through-hole switch</a:t>
            </a:r>
          </a:p>
          <a:p>
            <a:pPr lvl="1"/>
            <a:r>
              <a:rPr lang="en-US" sz="1400" dirty="0" err="1"/>
              <a:t>Sparkfun</a:t>
            </a:r>
            <a:r>
              <a:rPr lang="en-US" sz="1400" dirty="0"/>
              <a:t>-Electromechanical -&gt; SWITCH_SPDT -&gt; </a:t>
            </a:r>
            <a:r>
              <a:rPr lang="en-US" sz="1400" dirty="0" smtClean="0"/>
              <a:t>SWITCH-SPDTPTH</a:t>
            </a:r>
          </a:p>
          <a:p>
            <a:r>
              <a:rPr lang="en-US" sz="1800" dirty="0" smtClean="0"/>
              <a:t>33uF and 100uF </a:t>
            </a:r>
            <a:r>
              <a:rPr lang="en-US" sz="1800" dirty="0"/>
              <a:t>a</a:t>
            </a:r>
            <a:r>
              <a:rPr lang="en-US" sz="1800" dirty="0" smtClean="0"/>
              <a:t>luminum </a:t>
            </a:r>
            <a:r>
              <a:rPr lang="en-US" sz="1800" dirty="0"/>
              <a:t>electrolytic </a:t>
            </a:r>
            <a:r>
              <a:rPr lang="en-US" sz="1800" dirty="0" smtClean="0"/>
              <a:t>”can” capacitors</a:t>
            </a:r>
          </a:p>
          <a:p>
            <a:pPr lvl="1"/>
            <a:r>
              <a:rPr lang="en-US" sz="1400" dirty="0" smtClean="0"/>
              <a:t>resistor </a:t>
            </a:r>
            <a:r>
              <a:rPr lang="en-US" sz="1400" dirty="0"/>
              <a:t>-&gt; </a:t>
            </a:r>
            <a:r>
              <a:rPr lang="en-US" sz="1400" dirty="0" smtClean="0"/>
              <a:t>CPOL-US -&gt; CPOL-USE2-5</a:t>
            </a:r>
          </a:p>
          <a:p>
            <a:pPr lvl="1"/>
            <a:r>
              <a:rPr lang="en-US" sz="1400" dirty="0" smtClean="0"/>
              <a:t>2mm lead spacing, 5mm diameter, </a:t>
            </a:r>
            <a:r>
              <a:rPr lang="en-US" sz="1400" dirty="0" err="1" smtClean="0"/>
              <a:t>polarised</a:t>
            </a:r>
            <a:endParaRPr lang="en-US" sz="1400" dirty="0" smtClean="0"/>
          </a:p>
          <a:p>
            <a:r>
              <a:rPr lang="en-US" sz="1800" dirty="0" smtClean="0"/>
              <a:t>2x 0.1uF ceramic decoupling capacitors</a:t>
            </a:r>
          </a:p>
          <a:p>
            <a:pPr lvl="1"/>
            <a:r>
              <a:rPr lang="en-US" sz="1400" dirty="0"/>
              <a:t>resistor -&gt; </a:t>
            </a:r>
            <a:r>
              <a:rPr lang="en-US" sz="1400" dirty="0" smtClean="0"/>
              <a:t>C-US </a:t>
            </a:r>
            <a:r>
              <a:rPr lang="en-US" sz="1400" dirty="0"/>
              <a:t>-&gt; </a:t>
            </a:r>
            <a:r>
              <a:rPr lang="fi-FI" sz="1400" dirty="0" smtClean="0"/>
              <a:t>C-US025-025X050</a:t>
            </a:r>
          </a:p>
          <a:p>
            <a:pPr lvl="1"/>
            <a:r>
              <a:rPr lang="fi-FI" sz="1400" dirty="0" smtClean="0"/>
              <a:t>2.5mm x 5mm </a:t>
            </a:r>
            <a:r>
              <a:rPr lang="fi-FI" sz="1400" dirty="0" err="1" smtClean="0"/>
              <a:t>area</a:t>
            </a:r>
            <a:endParaRPr lang="fi-FI" sz="1400" dirty="0" smtClean="0"/>
          </a:p>
          <a:p>
            <a:r>
              <a:rPr lang="en-US" sz="1800" dirty="0"/>
              <a:t>VCC and GND</a:t>
            </a:r>
          </a:p>
          <a:p>
            <a:pPr lvl="1"/>
            <a:r>
              <a:rPr lang="en-US" sz="1400" dirty="0"/>
              <a:t>Just search for them…</a:t>
            </a:r>
          </a:p>
          <a:p>
            <a:endParaRPr lang="en-US" sz="1800" dirty="0"/>
          </a:p>
          <a:p>
            <a:pPr lvl="1"/>
            <a:endParaRPr lang="en-US" sz="1400" dirty="0"/>
          </a:p>
          <a:p>
            <a:endParaRPr lang="en-US" sz="1800" dirty="0"/>
          </a:p>
          <a:p>
            <a:pPr lvl="1"/>
            <a:endParaRPr lang="en-US" sz="1400" dirty="0" smtClean="0"/>
          </a:p>
          <a:p>
            <a:endParaRPr lang="en-US" sz="18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33" y="676351"/>
            <a:ext cx="771837" cy="1029116"/>
          </a:xfrm>
          <a:prstGeom prst="rect">
            <a:avLst/>
          </a:prstGeom>
        </p:spPr>
      </p:pic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7346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3f. Design your PCB Schematic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800" u="sng" dirty="0" smtClean="0"/>
              <a:t>Expected result of Logic circuitry</a:t>
            </a:r>
          </a:p>
          <a:p>
            <a:r>
              <a:rPr lang="en-US" sz="1800" dirty="0" smtClean="0"/>
              <a:t>Ignore “TIMER_OUTPUT” for now</a:t>
            </a:r>
            <a:endParaRPr lang="en-US" sz="1800" dirty="0"/>
          </a:p>
          <a:p>
            <a:pPr lvl="1"/>
            <a:endParaRPr lang="en-US" sz="1400" dirty="0" smtClean="0"/>
          </a:p>
          <a:p>
            <a:endParaRPr lang="en-US" sz="18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1" y="1705467"/>
            <a:ext cx="4655968" cy="457472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4074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About Me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034" y="1847851"/>
            <a:ext cx="8159932" cy="4351338"/>
          </a:xfrm>
        </p:spPr>
        <p:txBody>
          <a:bodyPr/>
          <a:lstStyle/>
          <a:p>
            <a:r>
              <a:rPr lang="en-SG" dirty="0" smtClean="0"/>
              <a:t>Graduated from NUS Computer Science in 2015</a:t>
            </a:r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/>
          </a:p>
          <a:p>
            <a:r>
              <a:rPr lang="en-SG" dirty="0" smtClean="0"/>
              <a:t>Engineer at med-tech </a:t>
            </a:r>
            <a:r>
              <a:rPr lang="en-SG" dirty="0" err="1" smtClean="0"/>
              <a:t>startup</a:t>
            </a:r>
            <a:r>
              <a:rPr lang="en-SG" dirty="0" smtClean="0"/>
              <a:t> </a:t>
            </a:r>
            <a:r>
              <a:rPr lang="en-SG" dirty="0" err="1" smtClean="0"/>
              <a:t>Algo</a:t>
            </a:r>
            <a:r>
              <a:rPr lang="en-SG" dirty="0" smtClean="0"/>
              <a:t> Access</a:t>
            </a:r>
          </a:p>
          <a:p>
            <a:endParaRPr lang="en-S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2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498" y="2990613"/>
            <a:ext cx="3662266" cy="69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3g. Design your PCB Schematic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800" u="sng" dirty="0" smtClean="0"/>
              <a:t>Add and wire Output Components</a:t>
            </a:r>
          </a:p>
          <a:p>
            <a:r>
              <a:rPr lang="en-US" sz="1800" dirty="0"/>
              <a:t>Ignore “TIMER_OUTPUT” for now</a:t>
            </a:r>
          </a:p>
          <a:p>
            <a:r>
              <a:rPr lang="en-US" sz="1800" dirty="0" smtClean="0"/>
              <a:t>100ohm and </a:t>
            </a:r>
            <a:r>
              <a:rPr lang="en-US" sz="1800" dirty="0" smtClean="0"/>
              <a:t>1kohm </a:t>
            </a:r>
            <a:r>
              <a:rPr lang="en-US" sz="1800" dirty="0" smtClean="0"/>
              <a:t>axial </a:t>
            </a:r>
            <a:r>
              <a:rPr lang="en-US" sz="1800" dirty="0"/>
              <a:t>resistor</a:t>
            </a:r>
          </a:p>
          <a:p>
            <a:pPr lvl="1"/>
            <a:r>
              <a:rPr lang="en-US" sz="1400" dirty="0"/>
              <a:t>resistor -&gt; R-US_ -&gt; R-US_0207/10</a:t>
            </a:r>
          </a:p>
          <a:p>
            <a:pPr lvl="1"/>
            <a:r>
              <a:rPr lang="en-US" sz="1400" dirty="0"/>
              <a:t>2mm diameter, 7mm length, 10mm lead length</a:t>
            </a:r>
          </a:p>
          <a:p>
            <a:r>
              <a:rPr lang="en-US" sz="1800" dirty="0" smtClean="0"/>
              <a:t>5mm Red LED</a:t>
            </a:r>
          </a:p>
          <a:p>
            <a:pPr lvl="1"/>
            <a:r>
              <a:rPr lang="en-US" sz="1400" dirty="0" smtClean="0"/>
              <a:t>led -&gt; LED -&gt; LED5MM</a:t>
            </a:r>
          </a:p>
          <a:p>
            <a:pPr marL="228600" lvl="1">
              <a:spcBef>
                <a:spcPts val="1000"/>
              </a:spcBef>
            </a:pPr>
            <a:r>
              <a:rPr lang="en-US" sz="1800" dirty="0"/>
              <a:t>ON Semiconductor P2N2222A NPN </a:t>
            </a:r>
            <a:r>
              <a:rPr lang="en-US" sz="1800" dirty="0" smtClean="0"/>
              <a:t>Transistor (TO92 package)</a:t>
            </a:r>
            <a:endParaRPr lang="en-US" sz="1800" dirty="0"/>
          </a:p>
          <a:p>
            <a:pPr lvl="1"/>
            <a:r>
              <a:rPr lang="en-US" sz="1400" dirty="0" smtClean="0"/>
              <a:t>transistor -&gt; 2N3565</a:t>
            </a:r>
            <a:endParaRPr lang="en-US" sz="1400" dirty="0"/>
          </a:p>
          <a:p>
            <a:pPr lvl="1"/>
            <a:r>
              <a:rPr lang="en-US" sz="1400" dirty="0"/>
              <a:t>Not exact component but good enough</a:t>
            </a:r>
          </a:p>
          <a:p>
            <a:r>
              <a:rPr lang="en-US" sz="1800" dirty="0" smtClean="0"/>
              <a:t>VCC and GND</a:t>
            </a:r>
          </a:p>
          <a:p>
            <a:pPr lvl="1"/>
            <a:r>
              <a:rPr lang="en-US" sz="1400" dirty="0" smtClean="0"/>
              <a:t>Just </a:t>
            </a:r>
            <a:r>
              <a:rPr lang="en-US" sz="1400" dirty="0"/>
              <a:t>search for them…</a:t>
            </a:r>
          </a:p>
          <a:p>
            <a:endParaRPr lang="en-US" sz="1800" dirty="0"/>
          </a:p>
          <a:p>
            <a:pPr lvl="1"/>
            <a:endParaRPr lang="en-US" sz="1400" dirty="0"/>
          </a:p>
          <a:p>
            <a:endParaRPr lang="en-US" sz="1800" dirty="0"/>
          </a:p>
          <a:p>
            <a:pPr lvl="1"/>
            <a:endParaRPr lang="en-US" sz="1400" dirty="0" smtClean="0"/>
          </a:p>
          <a:p>
            <a:endParaRPr lang="en-US" sz="18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20</a:t>
            </a:fld>
            <a:endParaRPr lang="en-S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1" y="3799805"/>
            <a:ext cx="3631832" cy="299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3h. Design your PCB Schematic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800" u="sng" dirty="0" smtClean="0"/>
              <a:t>Wiring nets</a:t>
            </a:r>
          </a:p>
          <a:p>
            <a:endParaRPr lang="en-US" sz="1800" u="sng" dirty="0" smtClean="0"/>
          </a:p>
          <a:p>
            <a:endParaRPr lang="en-US" sz="1800" dirty="0"/>
          </a:p>
          <a:p>
            <a:pPr lvl="1"/>
            <a:endParaRPr lang="en-US" sz="1400" dirty="0"/>
          </a:p>
          <a:p>
            <a:endParaRPr lang="en-US" sz="1800" dirty="0"/>
          </a:p>
          <a:p>
            <a:pPr lvl="1"/>
            <a:endParaRPr lang="en-US" sz="1400" dirty="0" smtClean="0"/>
          </a:p>
          <a:p>
            <a:endParaRPr lang="en-US" sz="18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Connects between two “regions”</a:t>
            </a:r>
          </a:p>
          <a:p>
            <a:r>
              <a:rPr lang="en-US" sz="1600" dirty="0" smtClean="0"/>
              <a:t>VCC and GND are Eagle’s provided wiring nets</a:t>
            </a:r>
          </a:p>
          <a:p>
            <a:r>
              <a:rPr lang="en-US" sz="1600" dirty="0" smtClean="0"/>
              <a:t>We now connect logic circuit to the output circuit via TIMER_OUTPUT</a:t>
            </a:r>
          </a:p>
          <a:p>
            <a:r>
              <a:rPr lang="en-US" sz="1600" u="sng" dirty="0" smtClean="0"/>
              <a:t>Steps</a:t>
            </a:r>
            <a:endParaRPr lang="en-US" sz="1600" u="sng" dirty="0"/>
          </a:p>
          <a:p>
            <a:pPr lvl="1">
              <a:buFont typeface="+mj-lt"/>
              <a:buAutoNum type="arabicPeriod"/>
            </a:pPr>
            <a:r>
              <a:rPr lang="en-US" sz="1200" dirty="0" smtClean="0"/>
              <a:t>Extend a short dummy wire on one side</a:t>
            </a:r>
          </a:p>
          <a:p>
            <a:pPr lvl="1">
              <a:buFont typeface="+mj-lt"/>
              <a:buAutoNum type="arabicPeriod"/>
            </a:pPr>
            <a:r>
              <a:rPr lang="en-US" sz="1200" dirty="0" smtClean="0"/>
              <a:t>Right click, choose “Label”</a:t>
            </a:r>
          </a:p>
          <a:p>
            <a:pPr lvl="1">
              <a:buFont typeface="+mj-lt"/>
              <a:buAutoNum type="arabicPeriod"/>
            </a:pPr>
            <a:r>
              <a:rPr lang="en-US" sz="1200" dirty="0" smtClean="0"/>
              <a:t>Position “N$” label just beside wire</a:t>
            </a:r>
          </a:p>
          <a:p>
            <a:pPr lvl="1">
              <a:buFont typeface="+mj-lt"/>
              <a:buAutoNum type="arabicPeriod"/>
            </a:pPr>
            <a:r>
              <a:rPr lang="en-US" sz="1200" dirty="0" smtClean="0"/>
              <a:t>Rename to something easier like “TIMER_OUTPUT”</a:t>
            </a:r>
          </a:p>
          <a:p>
            <a:pPr lvl="1">
              <a:buFont typeface="+mj-lt"/>
              <a:buAutoNum type="arabicPeriod"/>
            </a:pPr>
            <a:r>
              <a:rPr lang="en-US" sz="1200" dirty="0" smtClean="0"/>
              <a:t>Repeat for the other end</a:t>
            </a:r>
          </a:p>
          <a:p>
            <a:endParaRPr lang="en-US" sz="16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5" y="988741"/>
            <a:ext cx="2912189" cy="286137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660391" y="2470202"/>
            <a:ext cx="451414" cy="48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2780428" y="3028663"/>
            <a:ext cx="1183643" cy="2997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Our custom net </a:t>
            </a:r>
            <a:endParaRPr lang="en-US" sz="1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21</a:t>
            </a:fld>
            <a:endParaRPr lang="en-SG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96" y="1141678"/>
            <a:ext cx="2143882" cy="1765821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3443375" y="2449503"/>
            <a:ext cx="621473" cy="50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941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3i. Design your PCB Schematic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800" u="sng" dirty="0" smtClean="0"/>
              <a:t>(Grounded) Mounting holes</a:t>
            </a:r>
          </a:p>
          <a:p>
            <a:endParaRPr lang="en-US" sz="1800" u="sng" dirty="0" smtClean="0"/>
          </a:p>
          <a:p>
            <a:endParaRPr lang="en-US" sz="1800" dirty="0"/>
          </a:p>
          <a:p>
            <a:pPr lvl="1"/>
            <a:endParaRPr lang="en-US" sz="1400" dirty="0"/>
          </a:p>
          <a:p>
            <a:endParaRPr lang="en-US" sz="1800" dirty="0"/>
          </a:p>
          <a:p>
            <a:pPr lvl="1"/>
            <a:endParaRPr lang="en-US" sz="1400" dirty="0" smtClean="0"/>
          </a:p>
          <a:p>
            <a:endParaRPr lang="en-US" sz="1800" dirty="0" smtClean="0"/>
          </a:p>
          <a:p>
            <a:endParaRPr lang="en-US" sz="1600" dirty="0" smtClean="0"/>
          </a:p>
          <a:p>
            <a:r>
              <a:rPr lang="en-US" sz="1800" dirty="0" smtClean="0"/>
              <a:t>Allows your PCB to be secured to external case</a:t>
            </a:r>
          </a:p>
          <a:p>
            <a:pPr lvl="1"/>
            <a:r>
              <a:rPr lang="en-US" sz="1600" dirty="0" smtClean="0"/>
              <a:t>Grounded by screws.</a:t>
            </a:r>
          </a:p>
          <a:p>
            <a:pPr lvl="1"/>
            <a:r>
              <a:rPr lang="en-US" sz="1600" dirty="0" smtClean="0"/>
              <a:t>Can also use normal ungrounded mounting holes</a:t>
            </a:r>
          </a:p>
          <a:p>
            <a:r>
              <a:rPr lang="en-US" sz="1800" dirty="0" smtClean="0"/>
              <a:t>Appears in schematic as it is an electrical connection</a:t>
            </a:r>
          </a:p>
          <a:p>
            <a:r>
              <a:rPr lang="en-US" sz="1800" dirty="0" smtClean="0"/>
              <a:t>Mounting hole</a:t>
            </a:r>
            <a:endParaRPr lang="en-US" sz="1800" dirty="0"/>
          </a:p>
          <a:p>
            <a:pPr lvl="1"/>
            <a:r>
              <a:rPr lang="en-US" sz="1400" dirty="0" smtClean="0"/>
              <a:t>Grounded: </a:t>
            </a:r>
          </a:p>
          <a:p>
            <a:pPr lvl="2"/>
            <a:r>
              <a:rPr lang="en-US" sz="1200" dirty="0" smtClean="0"/>
              <a:t>holes </a:t>
            </a:r>
            <a:r>
              <a:rPr lang="en-US" sz="1200" dirty="0"/>
              <a:t>-&gt; MOUNT-PAD-ROUND -&gt; </a:t>
            </a:r>
            <a:r>
              <a:rPr lang="en-US" sz="1200" dirty="0" smtClean="0"/>
              <a:t>MOUNT-PAD-ROUND3.2</a:t>
            </a:r>
          </a:p>
          <a:p>
            <a:pPr lvl="1"/>
            <a:r>
              <a:rPr lang="en-US" sz="1400" dirty="0" smtClean="0"/>
              <a:t>Ungrounded: </a:t>
            </a:r>
          </a:p>
          <a:p>
            <a:pPr lvl="2"/>
            <a:r>
              <a:rPr lang="en-US" sz="1200" dirty="0" smtClean="0"/>
              <a:t>holes </a:t>
            </a:r>
            <a:r>
              <a:rPr lang="en-US" sz="1200" dirty="0"/>
              <a:t>-&gt; </a:t>
            </a:r>
            <a:r>
              <a:rPr lang="en-US" sz="1200" dirty="0" smtClean="0"/>
              <a:t>MOUNT-HOLE </a:t>
            </a:r>
            <a:r>
              <a:rPr lang="en-US" sz="1200" dirty="0"/>
              <a:t>-&gt; </a:t>
            </a:r>
            <a:r>
              <a:rPr lang="en-US" sz="1200" dirty="0" smtClean="0"/>
              <a:t>MOUNT-HOLE3.2</a:t>
            </a:r>
          </a:p>
          <a:p>
            <a:pPr lvl="1"/>
            <a:r>
              <a:rPr lang="en-US" sz="1400" dirty="0" smtClean="0"/>
              <a:t>3.2mm hole fits M3 screws with slight allowance</a:t>
            </a:r>
          </a:p>
          <a:p>
            <a:endParaRPr lang="en-US" sz="16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64" y="1271025"/>
            <a:ext cx="3629001" cy="2048940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6393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/>
              <a:t>4</a:t>
            </a:r>
            <a:r>
              <a:rPr lang="en-US" sz="4000" dirty="0" smtClean="0"/>
              <a:t>. Run electrical check (ERC)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800" u="sng" dirty="0" smtClean="0"/>
              <a:t>Tests if your wiring has been done properly</a:t>
            </a:r>
          </a:p>
          <a:p>
            <a:r>
              <a:rPr lang="en-US" sz="1800" dirty="0" smtClean="0"/>
              <a:t>Not foolproof but usually good enough to detect weird or missing connections</a:t>
            </a:r>
          </a:p>
          <a:p>
            <a:r>
              <a:rPr lang="en-US" sz="1800" dirty="0" smtClean="0"/>
              <a:t>Run ERC regularly, assign to shortcut key. Options -&gt; Assign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Correct ALL errors</a:t>
            </a:r>
          </a:p>
          <a:p>
            <a:r>
              <a:rPr lang="en-US" sz="1800" dirty="0" smtClean="0"/>
              <a:t>Inspect all warnings</a:t>
            </a:r>
          </a:p>
          <a:p>
            <a:pPr lvl="1"/>
            <a:r>
              <a:rPr lang="en-US" sz="1400" dirty="0" smtClean="0"/>
              <a:t>Correct if needed</a:t>
            </a:r>
          </a:p>
          <a:p>
            <a:pPr lvl="1"/>
            <a:r>
              <a:rPr lang="en-US" sz="1400" dirty="0" smtClean="0"/>
              <a:t>Ignore if you are sure</a:t>
            </a:r>
          </a:p>
          <a:p>
            <a:pPr lvl="1"/>
            <a:r>
              <a:rPr lang="en-US" sz="1400" dirty="0" smtClean="0"/>
              <a:t>I discourage approving</a:t>
            </a:r>
          </a:p>
          <a:p>
            <a:endParaRPr lang="en-US" sz="1600" dirty="0" smtClean="0"/>
          </a:p>
          <a:p>
            <a:endParaRPr lang="en-US" sz="16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42" y="2502653"/>
            <a:ext cx="552527" cy="9050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23</a:t>
            </a:fld>
            <a:endParaRPr lang="en-SG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571" y="4309688"/>
            <a:ext cx="3307981" cy="23803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91" y="2101641"/>
            <a:ext cx="3041908" cy="204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7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5a. </a:t>
            </a:r>
            <a:r>
              <a:rPr lang="en-US" sz="4000" dirty="0"/>
              <a:t>Design board: place parts &amp; </a:t>
            </a:r>
            <a:r>
              <a:rPr lang="en-US" sz="4000" dirty="0" smtClean="0"/>
              <a:t>wiring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6. Setup/run design rule check (DRC)</a:t>
            </a:r>
            <a:endParaRPr lang="en-US" sz="1000" dirty="0"/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-71848" y="383156"/>
            <a:ext cx="4139533" cy="6474844"/>
          </a:xfrm>
        </p:spPr>
        <p:txBody>
          <a:bodyPr>
            <a:noAutofit/>
          </a:bodyPr>
          <a:lstStyle/>
          <a:p>
            <a:endParaRPr lang="en-US" sz="1800" u="sng" dirty="0" smtClean="0"/>
          </a:p>
          <a:p>
            <a:r>
              <a:rPr lang="en-US" sz="1600" u="sng" dirty="0" smtClean="0"/>
              <a:t>Create </a:t>
            </a:r>
            <a:r>
              <a:rPr lang="en-US" sz="1600" u="sng" dirty="0"/>
              <a:t>and save </a:t>
            </a:r>
            <a:r>
              <a:rPr lang="en-US" sz="1600" u="sng" dirty="0" smtClean="0"/>
              <a:t>board </a:t>
            </a:r>
            <a:r>
              <a:rPr lang="en-US" sz="1600" u="sng" dirty="0"/>
              <a:t>file </a:t>
            </a:r>
            <a:r>
              <a:rPr lang="en-US" sz="1600" u="sng" dirty="0" smtClean="0"/>
              <a:t>(board layout</a:t>
            </a:r>
            <a:r>
              <a:rPr lang="en-US" sz="1600" u="sng" dirty="0"/>
              <a:t>)</a:t>
            </a:r>
          </a:p>
          <a:p>
            <a:r>
              <a:rPr lang="en-US" sz="1400" dirty="0" smtClean="0"/>
              <a:t>File -&gt; Switch to board</a:t>
            </a:r>
          </a:p>
          <a:p>
            <a:r>
              <a:rPr lang="en-US" sz="1600" u="sng" dirty="0" smtClean="0"/>
              <a:t>Initial board configuration</a:t>
            </a:r>
          </a:p>
          <a:p>
            <a:pPr lvl="1">
              <a:buFont typeface="+mj-lt"/>
              <a:buAutoNum type="arabicPeriod"/>
            </a:pPr>
            <a:r>
              <a:rPr lang="en-US" sz="1400" dirty="0" smtClean="0"/>
              <a:t>Adjust grid settings to mm as shown. </a:t>
            </a:r>
          </a:p>
          <a:p>
            <a:pPr lvl="2"/>
            <a:r>
              <a:rPr lang="en-US" sz="1200" dirty="0" smtClean="0"/>
              <a:t>View</a:t>
            </a:r>
            <a:r>
              <a:rPr lang="en-US" sz="1200" dirty="0" smtClean="0"/>
              <a:t> </a:t>
            </a:r>
            <a:r>
              <a:rPr lang="en-US" sz="1200" dirty="0" smtClean="0"/>
              <a:t>-&gt; Grid</a:t>
            </a:r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r>
              <a:rPr lang="en-US" sz="1400" dirty="0" smtClean="0"/>
              <a:t>Create keyboard shortcuts for commonly used functions. </a:t>
            </a:r>
          </a:p>
          <a:p>
            <a:pPr lvl="2"/>
            <a:r>
              <a:rPr lang="en-US" sz="1400" dirty="0" smtClean="0"/>
              <a:t>Options -&gt; Assign</a:t>
            </a:r>
          </a:p>
          <a:p>
            <a:pPr lvl="2"/>
            <a:r>
              <a:rPr lang="en-US" sz="1400" dirty="0" smtClean="0"/>
              <a:t>Not case-sensitive</a:t>
            </a:r>
          </a:p>
          <a:p>
            <a:pPr lvl="2"/>
            <a:r>
              <a:rPr lang="en-US" sz="1400" dirty="0" smtClean="0"/>
              <a:t>End with “;”</a:t>
            </a:r>
            <a:endParaRPr lang="en-US" sz="1400" dirty="0"/>
          </a:p>
          <a:p>
            <a:pPr lvl="1">
              <a:buFont typeface="+mj-lt"/>
              <a:buAutoNum type="arabicPeriod"/>
            </a:pPr>
            <a:r>
              <a:rPr lang="en-US" sz="1400" dirty="0" smtClean="0"/>
              <a:t>Enable Vector font</a:t>
            </a:r>
          </a:p>
          <a:p>
            <a:pPr lvl="2">
              <a:buFont typeface="+mj-lt"/>
              <a:buAutoNum type="arabicPeriod"/>
            </a:pPr>
            <a:r>
              <a:rPr lang="en-US" sz="1000" dirty="0" smtClean="0"/>
              <a:t>Options -&gt; User Interface </a:t>
            </a:r>
          </a:p>
          <a:p>
            <a:pPr lvl="2">
              <a:buFont typeface="+mj-lt"/>
              <a:buAutoNum type="arabicPeriod"/>
            </a:pPr>
            <a:r>
              <a:rPr lang="en-US" sz="1000" dirty="0" smtClean="0"/>
              <a:t>Tick Always vector font</a:t>
            </a:r>
          </a:p>
          <a:p>
            <a:pPr lvl="2">
              <a:buFont typeface="+mj-lt"/>
              <a:buAutoNum type="arabicPeriod"/>
            </a:pPr>
            <a:r>
              <a:rPr lang="en-US" sz="1000" dirty="0" smtClean="0"/>
              <a:t>Tick Persistent</a:t>
            </a:r>
          </a:p>
          <a:p>
            <a:pPr marL="457200" lvl="1" indent="0">
              <a:buNone/>
            </a:pPr>
            <a:endParaRPr lang="en-US" sz="1200" dirty="0" smtClean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pPr lvl="1"/>
            <a:endParaRPr lang="en-US" sz="1200" dirty="0" smtClean="0"/>
          </a:p>
          <a:p>
            <a:pPr lvl="1">
              <a:buFont typeface="+mj-lt"/>
              <a:buAutoNum type="arabicPeriod"/>
            </a:pPr>
            <a:endParaRPr lang="en-US" sz="1200" dirty="0" smtClean="0"/>
          </a:p>
          <a:p>
            <a:endParaRPr lang="en-US" sz="16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98" y="592309"/>
            <a:ext cx="2018065" cy="14256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10" y="2086006"/>
            <a:ext cx="2618307" cy="17641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06" y="3881887"/>
            <a:ext cx="3688157" cy="2867045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546717" y="5456688"/>
            <a:ext cx="1307366" cy="37014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ounded Rectangle 39"/>
          <p:cNvSpPr/>
          <p:nvPr/>
        </p:nvSpPr>
        <p:spPr>
          <a:xfrm>
            <a:off x="155685" y="4648978"/>
            <a:ext cx="1822477" cy="2072497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400" dirty="0">
                <a:solidFill>
                  <a:schemeClr val="tx1"/>
                </a:solidFill>
              </a:rPr>
              <a:t>CAM Processor can </a:t>
            </a:r>
            <a:r>
              <a:rPr lang="en-SG" sz="1400" dirty="0" smtClean="0">
                <a:solidFill>
                  <a:schemeClr val="tx1"/>
                </a:solidFill>
              </a:rPr>
              <a:t>only convert </a:t>
            </a:r>
            <a:r>
              <a:rPr lang="en-SG" sz="1400" dirty="0">
                <a:solidFill>
                  <a:schemeClr val="tx1"/>
                </a:solidFill>
              </a:rPr>
              <a:t>vector fonts into </a:t>
            </a:r>
            <a:r>
              <a:rPr lang="en-SG" sz="1400" dirty="0" err="1" smtClean="0">
                <a:solidFill>
                  <a:schemeClr val="tx1"/>
                </a:solidFill>
              </a:rPr>
              <a:t>Gerbers</a:t>
            </a:r>
            <a:r>
              <a:rPr lang="en-SG" sz="1400" dirty="0" smtClean="0">
                <a:solidFill>
                  <a:schemeClr val="tx1"/>
                </a:solidFill>
              </a:rPr>
              <a:t> </a:t>
            </a:r>
            <a:r>
              <a:rPr lang="en-SG" sz="1400" dirty="0" smtClean="0">
                <a:solidFill>
                  <a:schemeClr val="tx1"/>
                </a:solidFill>
              </a:rPr>
              <a:t>properly.</a:t>
            </a:r>
            <a:endParaRPr lang="en-SG" sz="1400" dirty="0">
              <a:solidFill>
                <a:schemeClr val="tx1"/>
              </a:solidFill>
            </a:endParaRPr>
          </a:p>
          <a:p>
            <a:endParaRPr lang="en-SG" sz="1400" dirty="0">
              <a:solidFill>
                <a:schemeClr val="tx1"/>
              </a:solidFill>
            </a:endParaRPr>
          </a:p>
          <a:p>
            <a:r>
              <a:rPr lang="en-SG" sz="1400" dirty="0">
                <a:solidFill>
                  <a:schemeClr val="tx1"/>
                </a:solidFill>
              </a:rPr>
              <a:t>See: </a:t>
            </a:r>
            <a:r>
              <a:rPr lang="en-SG" sz="1400" dirty="0">
                <a:solidFill>
                  <a:schemeClr val="tx1"/>
                </a:solidFill>
                <a:hlinkClick r:id="rId6"/>
              </a:rPr>
              <a:t>http://www.cadsoftusa.com/training-service/faq/#c95</a:t>
            </a:r>
            <a:endParaRPr lang="en-SG" sz="1400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840611" y="2899905"/>
            <a:ext cx="584055" cy="22948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1266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6a. </a:t>
            </a:r>
            <a:r>
              <a:rPr lang="en-US" sz="4000" dirty="0"/>
              <a:t>Setup/run design rule check (DRC)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400" dirty="0" smtClean="0"/>
              <a:t>Design rules provided by fabricator to check if your PCB adheres to requirements</a:t>
            </a:r>
          </a:p>
          <a:p>
            <a:r>
              <a:rPr lang="en-US" sz="1400" dirty="0" smtClean="0"/>
              <a:t>Download PCB fabricator DRU, in this case </a:t>
            </a:r>
            <a:r>
              <a:rPr lang="en-US" sz="1400" dirty="0" err="1" smtClean="0"/>
              <a:t>Elecrow</a:t>
            </a:r>
            <a:endParaRPr lang="en-US" sz="1400" dirty="0" smtClean="0"/>
          </a:p>
          <a:p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www.elecrow.com/10pcs-2-layer-pcb-p-1175.html</a:t>
            </a:r>
            <a:endParaRPr lang="en-US" sz="1400" dirty="0" smtClean="0"/>
          </a:p>
          <a:p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www.elecrow.com/download/Elecrow_PCB_eagle_rule.zip</a:t>
            </a: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lvl="1">
              <a:buFont typeface="+mj-lt"/>
              <a:buAutoNum type="arabicPeriod"/>
            </a:pPr>
            <a:endParaRPr lang="en-US" sz="1100" dirty="0" smtClean="0"/>
          </a:p>
          <a:p>
            <a:endParaRPr lang="en-US" sz="14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97" y="2004688"/>
            <a:ext cx="2967016" cy="43547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3504" y="6499133"/>
            <a:ext cx="630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*I </a:t>
            </a:r>
            <a:r>
              <a:rPr lang="en-US" sz="1200" dirty="0"/>
              <a:t>use </a:t>
            </a:r>
            <a:r>
              <a:rPr lang="en-US" sz="1200" dirty="0" err="1"/>
              <a:t>Elecrow</a:t>
            </a:r>
            <a:r>
              <a:rPr lang="en-US" sz="1200" dirty="0"/>
              <a:t> as a learning example </a:t>
            </a:r>
            <a:r>
              <a:rPr lang="en-US" sz="1200" dirty="0" smtClean="0"/>
              <a:t>here but </a:t>
            </a:r>
            <a:r>
              <a:rPr lang="en-US" sz="1200" dirty="0"/>
              <a:t>it does not mean I endorse </a:t>
            </a:r>
            <a:r>
              <a:rPr lang="en-US" sz="1200" dirty="0" smtClean="0"/>
              <a:t>this company </a:t>
            </a:r>
            <a:r>
              <a:rPr lang="en-US" sz="1200" dirty="0"/>
              <a:t>in </a:t>
            </a:r>
            <a:r>
              <a:rPr lang="en-US" sz="1200" dirty="0" smtClean="0"/>
              <a:t>any way.</a:t>
            </a:r>
            <a:endParaRPr lang="en-US" sz="1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8457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535" y="4114224"/>
            <a:ext cx="2927460" cy="2402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6b. </a:t>
            </a:r>
            <a:r>
              <a:rPr lang="en-US" sz="4000" dirty="0"/>
              <a:t>Setup/run design rule check (DRC)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600" dirty="0" smtClean="0"/>
              <a:t>Load DRU file just once</a:t>
            </a:r>
          </a:p>
          <a:p>
            <a:r>
              <a:rPr lang="en-US" sz="1600" dirty="0" smtClean="0"/>
              <a:t>Press “check” to check your board or use keyboard shortcut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Rectify all errors</a:t>
            </a:r>
          </a:p>
          <a:p>
            <a:pPr lvl="1">
              <a:buFont typeface="+mj-lt"/>
              <a:buAutoNum type="arabicPeriod"/>
            </a:pPr>
            <a:endParaRPr lang="en-US" sz="1200" dirty="0" smtClean="0"/>
          </a:p>
          <a:p>
            <a:endParaRPr lang="en-US" sz="16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72" y="667732"/>
            <a:ext cx="781159" cy="9526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7" y="1445397"/>
            <a:ext cx="3797376" cy="235250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630714" y="3211798"/>
            <a:ext cx="361950" cy="1655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ight Arrow 11"/>
          <p:cNvSpPr/>
          <p:nvPr/>
        </p:nvSpPr>
        <p:spPr>
          <a:xfrm rot="20540875">
            <a:off x="1217206" y="5318597"/>
            <a:ext cx="2651312" cy="226961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Oval 39"/>
          <p:cNvSpPr/>
          <p:nvPr/>
        </p:nvSpPr>
        <p:spPr>
          <a:xfrm>
            <a:off x="3836377" y="4463012"/>
            <a:ext cx="361950" cy="661357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2243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5b. </a:t>
            </a:r>
            <a:r>
              <a:rPr lang="en-US" sz="4000" dirty="0"/>
              <a:t>Design board: place parts &amp; </a:t>
            </a:r>
            <a:r>
              <a:rPr lang="en-US" sz="4000" dirty="0" smtClean="0"/>
              <a:t>wiring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-60117" y="549949"/>
            <a:ext cx="6301070" cy="6474844"/>
          </a:xfrm>
        </p:spPr>
        <p:txBody>
          <a:bodyPr>
            <a:noAutofit/>
          </a:bodyPr>
          <a:lstStyle/>
          <a:p>
            <a:r>
              <a:rPr lang="en-US" sz="1600" u="sng" dirty="0" smtClean="0"/>
              <a:t>General board steps</a:t>
            </a:r>
          </a:p>
          <a:p>
            <a:pPr lvl="1">
              <a:buFont typeface="+mj-lt"/>
              <a:buAutoNum type="arabicPeriod"/>
            </a:pPr>
            <a:r>
              <a:rPr lang="en-US" sz="1400" dirty="0" smtClean="0"/>
              <a:t>Adjust board size to your requirements </a:t>
            </a:r>
            <a:r>
              <a:rPr lang="en-US" sz="1400" dirty="0" err="1" smtClean="0"/>
              <a:t>eg</a:t>
            </a:r>
            <a:r>
              <a:rPr lang="en-US" sz="1400" dirty="0" smtClean="0"/>
              <a:t>: 99mm x 49mm (check fabricator price point)</a:t>
            </a:r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 smtClean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 smtClean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 smtClean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 smtClean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 smtClean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r>
              <a:rPr lang="en-US" sz="1400" dirty="0"/>
              <a:t>Place ground/power plane </a:t>
            </a:r>
            <a:r>
              <a:rPr lang="en-US" sz="1400" dirty="0" smtClean="0"/>
              <a:t>on Top layer using </a:t>
            </a:r>
            <a:r>
              <a:rPr lang="en-US" sz="1400" dirty="0"/>
              <a:t>polygon </a:t>
            </a:r>
            <a:r>
              <a:rPr lang="en-US" sz="1400" dirty="0" smtClean="0"/>
              <a:t>function. </a:t>
            </a:r>
            <a:r>
              <a:rPr lang="en-US" sz="1400" dirty="0"/>
              <a:t>1mm away from edges to ease future </a:t>
            </a:r>
            <a:r>
              <a:rPr lang="en-US" sz="1400" dirty="0" smtClean="0"/>
              <a:t>resizing. Set polygon name.</a:t>
            </a: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 smtClean="0"/>
          </a:p>
          <a:p>
            <a:pPr lvl="1">
              <a:buFont typeface="+mj-lt"/>
              <a:buAutoNum type="arabicPeriod"/>
            </a:pPr>
            <a:endParaRPr lang="en-US" sz="1400" dirty="0" smtClean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 smtClean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 smtClean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 smtClean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 smtClean="0"/>
          </a:p>
          <a:p>
            <a:endParaRPr lang="en-US" sz="18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27</a:t>
            </a:fld>
            <a:endParaRPr lang="en-S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3" y="1379164"/>
            <a:ext cx="2792901" cy="2648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551" y="1356102"/>
            <a:ext cx="2865454" cy="26510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96" y="5456688"/>
            <a:ext cx="1613764" cy="13069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8" y="4502794"/>
            <a:ext cx="1076475" cy="8383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7" y="4508746"/>
            <a:ext cx="4387838" cy="2222526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2808390">
            <a:off x="1480020" y="4769000"/>
            <a:ext cx="210999" cy="79246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1920391" y="4543479"/>
            <a:ext cx="360310" cy="27363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63" y="4362781"/>
            <a:ext cx="1220642" cy="14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17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5c. </a:t>
            </a:r>
            <a:r>
              <a:rPr lang="en-US" sz="4000" dirty="0"/>
              <a:t>Design board: place parts &amp; </a:t>
            </a:r>
            <a:r>
              <a:rPr lang="en-US" sz="4000" dirty="0" smtClean="0"/>
              <a:t>wiring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-60117" y="549949"/>
            <a:ext cx="6301070" cy="6474844"/>
          </a:xfrm>
        </p:spPr>
        <p:txBody>
          <a:bodyPr>
            <a:noAutofit/>
          </a:bodyPr>
          <a:lstStyle/>
          <a:p>
            <a:r>
              <a:rPr lang="en-US" sz="1600" u="sng" dirty="0" smtClean="0"/>
              <a:t>General board steps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en-US" sz="1400" dirty="0" smtClean="0"/>
              <a:t>Component placement order</a:t>
            </a:r>
          </a:p>
          <a:p>
            <a:pPr lvl="2">
              <a:buFont typeface="+mj-lt"/>
              <a:buAutoNum type="arabicPeriod"/>
            </a:pPr>
            <a:r>
              <a:rPr lang="en-US" sz="1200" dirty="0" smtClean="0"/>
              <a:t>Place mounting holes</a:t>
            </a:r>
          </a:p>
          <a:p>
            <a:pPr lvl="2">
              <a:buFont typeface="+mj-lt"/>
              <a:buAutoNum type="arabicPeriod"/>
            </a:pPr>
            <a:r>
              <a:rPr lang="en-US" sz="1200" dirty="0" smtClean="0"/>
              <a:t>User-facing components, like USB connectors, switches and LEDs</a:t>
            </a:r>
          </a:p>
          <a:p>
            <a:pPr lvl="2">
              <a:buFont typeface="+mj-lt"/>
              <a:buAutoNum type="arabicPeriod"/>
            </a:pPr>
            <a:r>
              <a:rPr lang="en-US" sz="1200" dirty="0" smtClean="0"/>
              <a:t>Large components</a:t>
            </a:r>
          </a:p>
          <a:p>
            <a:pPr lvl="2">
              <a:buFont typeface="+mj-lt"/>
              <a:buAutoNum type="arabicPeriod"/>
            </a:pPr>
            <a:r>
              <a:rPr lang="en-US" sz="1200" dirty="0" smtClean="0"/>
              <a:t>Everything else</a:t>
            </a:r>
          </a:p>
          <a:p>
            <a:pPr lvl="1">
              <a:buFont typeface="+mj-lt"/>
              <a:buAutoNum type="arabicPeriod" startAt="3"/>
            </a:pPr>
            <a:r>
              <a:rPr lang="en-US" sz="1400" dirty="0" smtClean="0"/>
              <a:t>Wiring order (Trace width usually the size of the solder pads)</a:t>
            </a:r>
          </a:p>
          <a:p>
            <a:pPr lvl="2">
              <a:buFont typeface="+mj-lt"/>
              <a:buAutoNum type="arabicPeriod"/>
            </a:pPr>
            <a:r>
              <a:rPr lang="en-US" sz="1200" dirty="0" smtClean="0"/>
              <a:t>Wire high-speed connections, avoid using </a:t>
            </a:r>
            <a:r>
              <a:rPr lang="en-US" sz="1200" dirty="0" err="1" smtClean="0"/>
              <a:t>vias</a:t>
            </a:r>
            <a:endParaRPr lang="en-US" sz="1200" dirty="0" smtClean="0"/>
          </a:p>
          <a:p>
            <a:pPr lvl="2">
              <a:buFont typeface="+mj-lt"/>
              <a:buAutoNum type="arabicPeriod"/>
            </a:pPr>
            <a:r>
              <a:rPr lang="en-US" sz="1200" dirty="0" smtClean="0"/>
              <a:t>Wire power connections with wider traces</a:t>
            </a:r>
          </a:p>
          <a:p>
            <a:pPr lvl="2">
              <a:buFont typeface="+mj-lt"/>
              <a:buAutoNum type="arabicPeriod"/>
            </a:pPr>
            <a:r>
              <a:rPr lang="en-US" sz="1200" dirty="0" smtClean="0"/>
              <a:t>Wire everything else</a:t>
            </a:r>
            <a:endParaRPr lang="en-US" sz="1200" dirty="0"/>
          </a:p>
          <a:p>
            <a:pPr lvl="1">
              <a:buFont typeface="+mj-lt"/>
              <a:buAutoNum type="arabicPeriod" startAt="3"/>
            </a:pPr>
            <a:r>
              <a:rPr lang="en-US" sz="1400" dirty="0" smtClean="0"/>
              <a:t>Execute DRC check and rectify if needed</a:t>
            </a:r>
          </a:p>
          <a:p>
            <a:pPr lvl="1">
              <a:buFont typeface="+mj-lt"/>
              <a:buAutoNum type="arabicPeriod" startAt="3"/>
            </a:pPr>
            <a:r>
              <a:rPr lang="en-US" sz="1400" dirty="0" smtClean="0"/>
              <a:t>Silkscreen placement order (don’t overlap with any holes/</a:t>
            </a:r>
            <a:r>
              <a:rPr lang="en-US" sz="1400" dirty="0" err="1" smtClean="0"/>
              <a:t>vias</a:t>
            </a:r>
            <a:r>
              <a:rPr lang="en-US" sz="1400" dirty="0" smtClean="0"/>
              <a:t>/parts)</a:t>
            </a:r>
          </a:p>
          <a:p>
            <a:pPr lvl="2">
              <a:buFont typeface="+mj-lt"/>
              <a:buAutoNum type="arabicPeriod"/>
            </a:pPr>
            <a:r>
              <a:rPr lang="en-US" sz="1200" dirty="0"/>
              <a:t>Smash component &amp; adjust part designators if required to </a:t>
            </a:r>
            <a:r>
              <a:rPr lang="en-US" sz="1200" dirty="0" err="1"/>
              <a:t>minimise</a:t>
            </a:r>
            <a:r>
              <a:rPr lang="en-US" sz="1200" dirty="0"/>
              <a:t> confusion </a:t>
            </a:r>
            <a:endParaRPr lang="en-US" sz="1200" dirty="0" smtClean="0"/>
          </a:p>
          <a:p>
            <a:pPr lvl="2">
              <a:buFont typeface="+mj-lt"/>
              <a:buAutoNum type="arabicPeriod"/>
            </a:pPr>
            <a:r>
              <a:rPr lang="en-US" sz="1200" dirty="0" smtClean="0"/>
              <a:t>Add descriptive text to certain areas to silkscreen</a:t>
            </a:r>
          </a:p>
          <a:p>
            <a:pPr lvl="2">
              <a:buFont typeface="+mj-lt"/>
              <a:buAutoNum type="arabicPeriod"/>
            </a:pPr>
            <a:r>
              <a:rPr lang="en-US" sz="1200" dirty="0" smtClean="0"/>
              <a:t>Add PCB description/revision</a:t>
            </a:r>
          </a:p>
          <a:p>
            <a:pPr lvl="1">
              <a:buFont typeface="+mj-lt"/>
              <a:buAutoNum type="arabicPeriod" startAt="3"/>
            </a:pPr>
            <a:r>
              <a:rPr lang="en-US" sz="1400" dirty="0" smtClean="0"/>
              <a:t>Miter corners</a:t>
            </a:r>
          </a:p>
          <a:p>
            <a:pPr lvl="1">
              <a:buFont typeface="+mj-lt"/>
              <a:buAutoNum type="arabicPeriod" startAt="3"/>
            </a:pPr>
            <a:r>
              <a:rPr lang="en-US" sz="1400" dirty="0" smtClean="0"/>
              <a:t>Make sure </a:t>
            </a:r>
            <a:r>
              <a:rPr lang="en-US" sz="1400" dirty="0" err="1" smtClean="0"/>
              <a:t>Ratsnest</a:t>
            </a:r>
            <a:r>
              <a:rPr lang="en-US" sz="1400" dirty="0" smtClean="0"/>
              <a:t> gives “Nothing to do”</a:t>
            </a:r>
            <a:endParaRPr lang="en-US" sz="1200" dirty="0" smtClean="0"/>
          </a:p>
          <a:p>
            <a:r>
              <a:rPr lang="en-US" sz="1600" dirty="0" smtClean="0"/>
              <a:t>Tips</a:t>
            </a:r>
          </a:p>
          <a:p>
            <a:pPr lvl="1"/>
            <a:r>
              <a:rPr lang="en-US" sz="1400" dirty="0" smtClean="0"/>
              <a:t>Execute </a:t>
            </a:r>
            <a:r>
              <a:rPr lang="en-US" sz="1400" dirty="0" err="1" smtClean="0"/>
              <a:t>Ratsnest</a:t>
            </a:r>
            <a:r>
              <a:rPr lang="en-US" sz="1400" dirty="0" smtClean="0"/>
              <a:t> to recalculate remaining </a:t>
            </a:r>
            <a:r>
              <a:rPr lang="en-US" sz="1400" dirty="0" err="1" smtClean="0"/>
              <a:t>airwires</a:t>
            </a:r>
            <a:r>
              <a:rPr lang="en-US" sz="1400" dirty="0" smtClean="0"/>
              <a:t>’ position as much as possible after every operation</a:t>
            </a:r>
          </a:p>
          <a:p>
            <a:pPr lvl="1"/>
            <a:r>
              <a:rPr lang="en-US" sz="1400" dirty="0" smtClean="0"/>
              <a:t>Run DRC after you make every change to catch problems earlier</a:t>
            </a:r>
          </a:p>
          <a:p>
            <a:pPr lvl="1"/>
            <a:r>
              <a:rPr lang="en-US" sz="1400" dirty="0" smtClean="0"/>
              <a:t>Wire at 45 degree angles to reduce signal reflection</a:t>
            </a:r>
          </a:p>
          <a:p>
            <a:pPr lvl="1"/>
            <a:endParaRPr lang="en-US" sz="1400" dirty="0" smtClean="0"/>
          </a:p>
          <a:p>
            <a:pPr lvl="1">
              <a:buFont typeface="+mj-lt"/>
              <a:buAutoNum type="arabicPeriod"/>
            </a:pPr>
            <a:endParaRPr lang="en-US" sz="1400" dirty="0" smtClean="0"/>
          </a:p>
          <a:p>
            <a:endParaRPr lang="en-US" sz="18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506" y="4057845"/>
            <a:ext cx="2120805" cy="80001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2999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7. Do 3D rendering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600" dirty="0"/>
              <a:t>Use this website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3dbrdviewer.cytec.bg/</a:t>
            </a:r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Check for any visible errors, especially silkscreen overlap</a:t>
            </a:r>
          </a:p>
          <a:p>
            <a:r>
              <a:rPr lang="en-US" sz="1600" dirty="0" smtClean="0"/>
              <a:t>Check for components’ “closeness”.</a:t>
            </a:r>
          </a:p>
          <a:p>
            <a:r>
              <a:rPr lang="en-US" sz="1600" dirty="0" smtClean="0"/>
              <a:t>Go back to Step 5 if not satisfied</a:t>
            </a:r>
          </a:p>
          <a:p>
            <a:endParaRPr lang="en-US" sz="1600" dirty="0" smtClean="0"/>
          </a:p>
          <a:p>
            <a:endParaRPr lang="en-US" sz="16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44" y="1497363"/>
            <a:ext cx="5361488" cy="316844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1138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PCB?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</a:t>
            </a:r>
            <a:r>
              <a:rPr lang="en-US" dirty="0" smtClean="0"/>
              <a:t>rinted </a:t>
            </a:r>
            <a:r>
              <a:rPr lang="en-US" b="1" dirty="0" smtClean="0"/>
              <a:t>C</a:t>
            </a:r>
            <a:r>
              <a:rPr lang="en-US" dirty="0" smtClean="0"/>
              <a:t>ircuit </a:t>
            </a:r>
            <a:r>
              <a:rPr lang="en-US" b="1" dirty="0" smtClean="0"/>
              <a:t>B</a:t>
            </a:r>
            <a:r>
              <a:rPr lang="en-US" dirty="0" smtClean="0"/>
              <a:t>oard</a:t>
            </a:r>
          </a:p>
          <a:p>
            <a:r>
              <a:rPr lang="en-US" sz="1800" dirty="0" smtClean="0"/>
              <a:t>A</a:t>
            </a:r>
            <a:r>
              <a:rPr lang="en-US" sz="1800" dirty="0"/>
              <a:t> printed circuit board (PCB) mechanically supports and electrically connects electronic components using conductive tracks, pads and other features </a:t>
            </a:r>
            <a:r>
              <a:rPr lang="en-US" sz="1800" dirty="0" smtClean="0"/>
              <a:t>etched from </a:t>
            </a:r>
            <a:r>
              <a:rPr lang="en-US" sz="1800" dirty="0"/>
              <a:t>copper sheets laminated onto a non-conductive substrate</a:t>
            </a:r>
            <a:r>
              <a:rPr lang="en-US" sz="1800" dirty="0" smtClean="0"/>
              <a:t>.</a:t>
            </a:r>
          </a:p>
          <a:p>
            <a:pPr lvl="1"/>
            <a:r>
              <a:rPr lang="en-US" sz="1800" dirty="0" smtClean="0"/>
              <a:t>Wikipedia</a:t>
            </a:r>
          </a:p>
          <a:p>
            <a:pPr lvl="1"/>
            <a:endParaRPr lang="en-US" dirty="0"/>
          </a:p>
          <a:p>
            <a:r>
              <a:rPr lang="en-US" dirty="0" smtClean="0"/>
              <a:t>Layman definition:</a:t>
            </a:r>
          </a:p>
          <a:p>
            <a:pPr lvl="1"/>
            <a:r>
              <a:rPr lang="en-US" dirty="0" smtClean="0"/>
              <a:t>A board that lets you attach components to make a circuit.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6379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8. </a:t>
            </a:r>
            <a:r>
              <a:rPr lang="en-US" sz="4000" dirty="0"/>
              <a:t>Use CAM file to generate </a:t>
            </a:r>
            <a:r>
              <a:rPr lang="en-US" sz="4000" dirty="0" err="1" smtClean="0"/>
              <a:t>Gerbers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600" dirty="0" smtClean="0"/>
              <a:t>Gerber files</a:t>
            </a:r>
          </a:p>
          <a:p>
            <a:pPr lvl="1"/>
            <a:r>
              <a:rPr lang="en-US" sz="1200" dirty="0" smtClean="0"/>
              <a:t>2D vector format used by PCB fabricator to make PCBs for you</a:t>
            </a:r>
            <a:endParaRPr lang="en-US" sz="1200" dirty="0" smtClean="0"/>
          </a:p>
          <a:p>
            <a:r>
              <a:rPr lang="en-US" sz="1600" dirty="0" smtClean="0"/>
              <a:t>CAM </a:t>
            </a:r>
            <a:r>
              <a:rPr lang="en-US" sz="1600" dirty="0" smtClean="0"/>
              <a:t>file provided by fabricator to help you generate </a:t>
            </a:r>
            <a:r>
              <a:rPr lang="en-US" sz="1600" dirty="0" smtClean="0"/>
              <a:t>Gerber </a:t>
            </a:r>
            <a:r>
              <a:rPr lang="en-US" sz="1600" dirty="0" smtClean="0"/>
              <a:t>layer </a:t>
            </a:r>
            <a:r>
              <a:rPr lang="en-US" sz="1600" dirty="0" smtClean="0"/>
              <a:t>files</a:t>
            </a:r>
            <a:endParaRPr lang="en-US" sz="1600" dirty="0" smtClean="0"/>
          </a:p>
          <a:p>
            <a:r>
              <a:rPr lang="en-US" sz="1600" dirty="0" smtClean="0"/>
              <a:t>Download PCB fabricator’s CAM processor, in this case </a:t>
            </a:r>
            <a:r>
              <a:rPr lang="en-US" sz="1600" dirty="0" err="1" smtClean="0"/>
              <a:t>Elecrow</a:t>
            </a:r>
            <a:endParaRPr lang="en-US" sz="1600" dirty="0" smtClean="0"/>
          </a:p>
          <a:p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www.elecrow.com/10pcs-2-layer-pcb-p-1175.html</a:t>
            </a:r>
            <a:endParaRPr lang="en-US" sz="1600" dirty="0" smtClean="0"/>
          </a:p>
          <a:p>
            <a:r>
              <a:rPr lang="en-US" sz="1600" dirty="0">
                <a:hlinkClick r:id="rId4"/>
              </a:rPr>
              <a:t>http://</a:t>
            </a:r>
            <a:r>
              <a:rPr lang="en-US" sz="1600" dirty="0" smtClean="0">
                <a:hlinkClick r:id="rId4"/>
              </a:rPr>
              <a:t>www.elecrow.com/download/Elecrow_Gerber_Generater_DrillAlign.zip</a:t>
            </a:r>
            <a:endParaRPr lang="en-US" sz="1600" dirty="0" smtClean="0"/>
          </a:p>
          <a:p>
            <a:r>
              <a:rPr lang="en-US" sz="1600" dirty="0" smtClean="0"/>
              <a:t>Use the correct CAM file according to number of layers like 2 layers</a:t>
            </a:r>
          </a:p>
          <a:p>
            <a:r>
              <a:rPr lang="en-US" sz="1600" dirty="0" smtClean="0"/>
              <a:t>Open CAM Processor: File -&gt; CAM Processor</a:t>
            </a:r>
          </a:p>
          <a:p>
            <a:r>
              <a:rPr lang="en-US" sz="1600" dirty="0" smtClean="0"/>
              <a:t>Once in CAM Processor, load the CAM job as shown below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Once </a:t>
            </a:r>
            <a:r>
              <a:rPr lang="en-US" sz="1600" dirty="0" smtClean="0"/>
              <a:t>you are done, click “Process Job”</a:t>
            </a:r>
            <a:endParaRPr lang="en-US" sz="1200" dirty="0" smtClean="0"/>
          </a:p>
          <a:p>
            <a:endParaRPr lang="en-US" sz="16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82" y="3894960"/>
            <a:ext cx="3048469" cy="2366508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flipV="1">
            <a:off x="2546717" y="5787811"/>
            <a:ext cx="188926" cy="4257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2332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9. Zip up relevant </a:t>
            </a:r>
            <a:r>
              <a:rPr lang="en-US" sz="4000" dirty="0" smtClean="0"/>
              <a:t>Gerber </a:t>
            </a:r>
            <a:r>
              <a:rPr lang="en-US" sz="4000" dirty="0"/>
              <a:t>files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600" dirty="0" smtClean="0"/>
              <a:t>See what files are required by the PCB fabricator</a:t>
            </a:r>
          </a:p>
          <a:p>
            <a:r>
              <a:rPr lang="en-US" sz="1600" dirty="0" err="1" smtClean="0"/>
              <a:t>Elecrow’s</a:t>
            </a:r>
            <a:r>
              <a:rPr lang="en-US" sz="1600" dirty="0" smtClean="0"/>
              <a:t> requirements: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Go to saved folder and zip up the required files</a:t>
            </a:r>
          </a:p>
          <a:p>
            <a:endParaRPr lang="en-US" sz="1600" dirty="0"/>
          </a:p>
          <a:p>
            <a:r>
              <a:rPr lang="en-US" sz="1600" dirty="0" smtClean="0"/>
              <a:t>Rightfully you should inspect your </a:t>
            </a:r>
            <a:r>
              <a:rPr lang="en-US" sz="1600" dirty="0" smtClean="0"/>
              <a:t>Gerber </a:t>
            </a:r>
            <a:r>
              <a:rPr lang="en-US" sz="1600" dirty="0" smtClean="0"/>
              <a:t>files for potential mistakes using software/websites like:</a:t>
            </a:r>
          </a:p>
          <a:p>
            <a:pPr lvl="1"/>
            <a:r>
              <a:rPr lang="en-US" sz="1200" dirty="0"/>
              <a:t>GR-Prevue:  </a:t>
            </a:r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www.graphicode.com/GC-Prevue_Gerber_Viewer</a:t>
            </a:r>
            <a:endParaRPr lang="en-US" sz="1200" dirty="0" smtClean="0"/>
          </a:p>
          <a:p>
            <a:pPr lvl="1"/>
            <a:r>
              <a:rPr lang="en-US" sz="1200" dirty="0">
                <a:hlinkClick r:id="rId4"/>
              </a:rPr>
              <a:t>http://circuitpeople.com</a:t>
            </a:r>
            <a:r>
              <a:rPr lang="en-US" sz="1200" dirty="0" smtClean="0">
                <a:hlinkClick r:id="rId4"/>
              </a:rPr>
              <a:t>/</a:t>
            </a:r>
            <a:endParaRPr lang="en-US" sz="1200" dirty="0" smtClean="0"/>
          </a:p>
          <a:p>
            <a:pPr lvl="1"/>
            <a:r>
              <a:rPr lang="en-US" sz="1200" dirty="0">
                <a:hlinkClick r:id="rId5"/>
              </a:rPr>
              <a:t>http://mayhewlabs.com/webGerber</a:t>
            </a:r>
            <a:r>
              <a:rPr lang="en-US" sz="1200" dirty="0" smtClean="0">
                <a:hlinkClick r:id="rId5"/>
              </a:rPr>
              <a:t>/</a:t>
            </a:r>
            <a:endParaRPr lang="en-US" sz="1200" dirty="0"/>
          </a:p>
          <a:p>
            <a:pPr lvl="1"/>
            <a:r>
              <a:rPr lang="en-US" sz="1200" dirty="0" smtClean="0"/>
              <a:t>But so far I don’t have any problems so I usually skip the </a:t>
            </a:r>
            <a:r>
              <a:rPr lang="en-US" sz="1200" dirty="0" smtClean="0"/>
              <a:t>Gerber </a:t>
            </a:r>
            <a:r>
              <a:rPr lang="en-US" sz="1200" dirty="0" smtClean="0"/>
              <a:t>file check step</a:t>
            </a:r>
            <a:endParaRPr lang="en-US" sz="12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9" y="1557300"/>
            <a:ext cx="6086512" cy="239205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9694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10a. </a:t>
            </a:r>
            <a:r>
              <a:rPr lang="en-US" sz="4000" dirty="0"/>
              <a:t>Set PCB fabrication settings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400" dirty="0" smtClean="0"/>
              <a:t>Go to order page </a:t>
            </a:r>
            <a:r>
              <a:rPr lang="en-US" sz="1400" dirty="0">
                <a:hlinkClick r:id="rId3"/>
              </a:rPr>
              <a:t>http://www.elecrow.com/10pcs-2-layer-pcb-p-1175.html</a:t>
            </a:r>
            <a:endParaRPr lang="en-US" sz="14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Basic options like PCB size, color and lead time self explanatory</a:t>
            </a:r>
            <a:endParaRPr lang="en-US" sz="16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789" y="1066039"/>
            <a:ext cx="3757105" cy="49049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4641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10b. </a:t>
            </a:r>
            <a:r>
              <a:rPr lang="en-US" sz="4000" dirty="0"/>
              <a:t>Set PCB fabrication settings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511345"/>
            <a:ext cx="6408357" cy="6134818"/>
          </a:xfrm>
        </p:spPr>
        <p:txBody>
          <a:bodyPr>
            <a:noAutofit/>
          </a:bodyPr>
          <a:lstStyle/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r>
              <a:rPr lang="en-US" sz="1400" dirty="0" smtClean="0"/>
              <a:t>Layer</a:t>
            </a:r>
          </a:p>
          <a:p>
            <a:pPr lvl="1"/>
            <a:r>
              <a:rPr lang="en-US" sz="1100" u="sng" dirty="0" smtClean="0"/>
              <a:t>1-layer with mask both side</a:t>
            </a:r>
            <a:r>
              <a:rPr lang="en-US" sz="1100" dirty="0" smtClean="0"/>
              <a:t>: 1 copper layer only but you want both sides </a:t>
            </a:r>
            <a:r>
              <a:rPr lang="en-US" sz="1100" dirty="0" err="1" smtClean="0"/>
              <a:t>soldermask</a:t>
            </a:r>
            <a:r>
              <a:rPr lang="en-US" sz="1100" dirty="0" smtClean="0"/>
              <a:t>/silkscreen</a:t>
            </a:r>
          </a:p>
          <a:p>
            <a:pPr lvl="1"/>
            <a:r>
              <a:rPr lang="en-US" sz="1100" u="sng" dirty="0" smtClean="0"/>
              <a:t>1-layer with mask one side:</a:t>
            </a:r>
            <a:r>
              <a:rPr lang="en-US" sz="1100" dirty="0" smtClean="0"/>
              <a:t> 1 </a:t>
            </a:r>
            <a:r>
              <a:rPr lang="en-US" sz="1100" dirty="0"/>
              <a:t>copper layer only </a:t>
            </a:r>
            <a:r>
              <a:rPr lang="en-US" sz="1100" dirty="0" smtClean="0"/>
              <a:t>and </a:t>
            </a:r>
            <a:r>
              <a:rPr lang="en-US" sz="1100" dirty="0"/>
              <a:t>you </a:t>
            </a:r>
            <a:r>
              <a:rPr lang="en-US" sz="1100" dirty="0" smtClean="0"/>
              <a:t>want one side </a:t>
            </a:r>
            <a:r>
              <a:rPr lang="en-US" sz="1100" dirty="0" err="1" smtClean="0"/>
              <a:t>soldermask</a:t>
            </a:r>
            <a:r>
              <a:rPr lang="en-US" sz="1100" dirty="0" smtClean="0"/>
              <a:t>/silkscreen</a:t>
            </a:r>
          </a:p>
          <a:p>
            <a:pPr lvl="1"/>
            <a:r>
              <a:rPr lang="en-US" sz="1100" u="sng" dirty="0" smtClean="0"/>
              <a:t>2-layer:</a:t>
            </a:r>
            <a:r>
              <a:rPr lang="en-US" sz="1100" dirty="0" smtClean="0"/>
              <a:t> normal two copper layer boards</a:t>
            </a:r>
          </a:p>
          <a:p>
            <a:r>
              <a:rPr lang="en-US" sz="1500" dirty="0" smtClean="0"/>
              <a:t>Copper weight: </a:t>
            </a:r>
          </a:p>
          <a:p>
            <a:pPr lvl="1"/>
            <a:r>
              <a:rPr lang="en-US" sz="1100" dirty="0" smtClean="0"/>
              <a:t>Copper layer thickness and amount, 1oz is usually enough</a:t>
            </a:r>
          </a:p>
          <a:p>
            <a:r>
              <a:rPr lang="en-US" sz="1500" dirty="0" smtClean="0"/>
              <a:t>PCB Thickness:</a:t>
            </a:r>
          </a:p>
          <a:p>
            <a:pPr lvl="1"/>
            <a:r>
              <a:rPr lang="en-US" sz="1100" dirty="0" smtClean="0"/>
              <a:t>Typical is 1.6mm</a:t>
            </a:r>
          </a:p>
          <a:p>
            <a:pPr lvl="1"/>
            <a:r>
              <a:rPr lang="en-US" sz="1100" dirty="0" err="1" smtClean="0"/>
              <a:t>Elecrow</a:t>
            </a:r>
            <a:r>
              <a:rPr lang="en-US" sz="1100" dirty="0" smtClean="0"/>
              <a:t> </a:t>
            </a:r>
            <a:r>
              <a:rPr lang="en-US" sz="1100" dirty="0"/>
              <a:t>c</a:t>
            </a:r>
            <a:r>
              <a:rPr lang="en-US" sz="1100" dirty="0" smtClean="0"/>
              <a:t>an go as thin as 0.6mm for normal FR4 PCBs. Flex PCBs can go even thinner like 0.1mm</a:t>
            </a:r>
          </a:p>
          <a:p>
            <a:r>
              <a:rPr lang="en-US" sz="1500" dirty="0" smtClean="0"/>
              <a:t>Surface finish</a:t>
            </a:r>
          </a:p>
          <a:p>
            <a:pPr lvl="1"/>
            <a:r>
              <a:rPr lang="en-US" sz="1100" dirty="0" smtClean="0"/>
              <a:t>HASL vs ENIG next slide</a:t>
            </a:r>
          </a:p>
          <a:p>
            <a:r>
              <a:rPr lang="en-US" sz="1500" dirty="0" smtClean="0"/>
              <a:t>PCB Stencil</a:t>
            </a:r>
          </a:p>
          <a:p>
            <a:pPr lvl="1"/>
            <a:r>
              <a:rPr lang="en-US" sz="1100" dirty="0" smtClean="0"/>
              <a:t>Help you solder SMT components if you have solder paste and reflow oven/hotplate</a:t>
            </a:r>
          </a:p>
          <a:p>
            <a:pPr lvl="1"/>
            <a:r>
              <a:rPr lang="en-US" sz="1100" dirty="0" smtClean="0"/>
              <a:t>Frame or no frame provided. I normally go with the frame as it just costs slightly more.</a:t>
            </a:r>
            <a:endParaRPr lang="en-US" sz="700" dirty="0" smtClean="0"/>
          </a:p>
          <a:p>
            <a:r>
              <a:rPr lang="en-US" sz="1400" dirty="0" smtClean="0"/>
              <a:t>Panelizing</a:t>
            </a:r>
          </a:p>
          <a:p>
            <a:pPr lvl="1"/>
            <a:r>
              <a:rPr lang="en-US" sz="1100" dirty="0" smtClean="0"/>
              <a:t>Squeeze many small PCBs into one piece to save space but you have to cut after receiving.</a:t>
            </a:r>
          </a:p>
          <a:p>
            <a:pPr lvl="1"/>
            <a:r>
              <a:rPr lang="en-US" sz="1100" dirty="0" smtClean="0"/>
              <a:t>I normally pick “Single PCB with milling” as I have no need to panelize my PCB</a:t>
            </a:r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53" y="586137"/>
            <a:ext cx="3407361" cy="187603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1604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535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10c. </a:t>
            </a:r>
            <a:r>
              <a:rPr lang="en-US" sz="4000" dirty="0"/>
              <a:t>Set PCB fabrication settings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-1" y="723182"/>
            <a:ext cx="6408357" cy="6134818"/>
          </a:xfrm>
        </p:spPr>
        <p:txBody>
          <a:bodyPr>
            <a:noAutofit/>
          </a:bodyPr>
          <a:lstStyle/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Others: </a:t>
            </a:r>
          </a:p>
          <a:p>
            <a:pPr lvl="1"/>
            <a:r>
              <a:rPr lang="en-US" sz="1200" dirty="0" smtClean="0"/>
              <a:t>Electrolytic Gold-plating, Immersion Silver</a:t>
            </a:r>
            <a:r>
              <a:rPr lang="en-US" sz="1200" dirty="0"/>
              <a:t>, Immersion Tin, Organic Surface </a:t>
            </a:r>
            <a:r>
              <a:rPr lang="en-US" sz="1200" dirty="0" smtClean="0"/>
              <a:t>Protectant </a:t>
            </a:r>
            <a:endParaRPr lang="en-US" sz="12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" y="533238"/>
            <a:ext cx="6155431" cy="2191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1674" y="2641673"/>
            <a:ext cx="437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HASL                vs                ENIG</a:t>
            </a:r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34</a:t>
            </a:fld>
            <a:endParaRPr lang="en-SG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751782"/>
              </p:ext>
            </p:extLst>
          </p:nvPr>
        </p:nvGraphicFramePr>
        <p:xfrm>
          <a:off x="43210" y="2954346"/>
          <a:ext cx="6147720" cy="3047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2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90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HASL</a:t>
                      </a:r>
                      <a:r>
                        <a:rPr lang="en-US" sz="1600" baseline="0" dirty="0" smtClean="0"/>
                        <a:t> (lead-free)</a:t>
                      </a:r>
                      <a:endParaRPr lang="en-US" sz="1600" dirty="0"/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ENIG</a:t>
                      </a:r>
                      <a:endParaRPr lang="en-US" sz="1600" dirty="0"/>
                    </a:p>
                  </a:txBody>
                  <a:tcPr marL="92215" marR="92215" marT="46108" marB="461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42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Acronym for</a:t>
                      </a:r>
                      <a:endParaRPr lang="en-US" sz="1200" dirty="0"/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Hot Air Solder Levelling</a:t>
                      </a:r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Electroless</a:t>
                      </a:r>
                      <a:r>
                        <a:rPr lang="en-US" sz="1200" dirty="0" smtClean="0"/>
                        <a:t> nickel immersion gold</a:t>
                      </a:r>
                    </a:p>
                  </a:txBody>
                  <a:tcPr marL="92215" marR="92215" marT="46108" marB="461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46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How</a:t>
                      </a:r>
                      <a:r>
                        <a:rPr lang="en-US" sz="1200" baseline="0" dirty="0" smtClean="0"/>
                        <a:t> it is made?</a:t>
                      </a:r>
                      <a:endParaRPr lang="en-US" sz="1200" dirty="0"/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Copper surfaces covered with solder by dipping PCB in solder then blowing away</a:t>
                      </a:r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Copper surfaces covered with nickel with gold coating via immersion</a:t>
                      </a:r>
                    </a:p>
                  </a:txBody>
                  <a:tcPr marL="92215" marR="92215" marT="46108" marB="461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98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Coating</a:t>
                      </a:r>
                      <a:r>
                        <a:rPr lang="en-US" sz="1200" baseline="0" dirty="0" smtClean="0"/>
                        <a:t> evenness</a:t>
                      </a:r>
                      <a:endParaRPr lang="en-US" sz="1200" dirty="0"/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Uneven, don’t use for fine-pitch</a:t>
                      </a:r>
                      <a:r>
                        <a:rPr lang="en-US" sz="1200" baseline="0" dirty="0" smtClean="0"/>
                        <a:t> SMD components</a:t>
                      </a:r>
                      <a:endParaRPr lang="en-US" sz="1200" dirty="0"/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Very</a:t>
                      </a:r>
                      <a:r>
                        <a:rPr lang="en-US" sz="1200" baseline="0" dirty="0" smtClean="0"/>
                        <a:t> even coat, must use if you have fine SMD components.</a:t>
                      </a:r>
                      <a:endParaRPr lang="en-US" sz="1200" dirty="0"/>
                    </a:p>
                  </a:txBody>
                  <a:tcPr marL="92215" marR="92215" marT="46108" marB="461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98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Durability</a:t>
                      </a:r>
                      <a:endParaRPr lang="en-US" sz="1200" dirty="0"/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Reasonable, but don’t expose too long to air</a:t>
                      </a:r>
                      <a:endParaRPr lang="en-US" sz="1200" dirty="0"/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Better than HASL, can last for months</a:t>
                      </a:r>
                      <a:endParaRPr lang="en-US" sz="1200" dirty="0"/>
                    </a:p>
                  </a:txBody>
                  <a:tcPr marL="92215" marR="92215" marT="46108" marB="461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986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Solderability</a:t>
                      </a:r>
                      <a:r>
                        <a:rPr lang="en-US" sz="1200" dirty="0" smtClean="0"/>
                        <a:t> </a:t>
                      </a:r>
                    </a:p>
                    <a:p>
                      <a:r>
                        <a:rPr lang="en-US" sz="900" dirty="0" smtClean="0"/>
                        <a:t>(should</a:t>
                      </a:r>
                      <a:r>
                        <a:rPr lang="en-US" sz="900" baseline="0" dirty="0" smtClean="0"/>
                        <a:t> not factor in your decision)</a:t>
                      </a:r>
                      <a:endParaRPr lang="en-US" sz="900" dirty="0"/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Great</a:t>
                      </a:r>
                      <a:endParaRPr lang="en-US" sz="1200" dirty="0"/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So-so</a:t>
                      </a:r>
                      <a:endParaRPr lang="en-US" sz="1200" dirty="0"/>
                    </a:p>
                  </a:txBody>
                  <a:tcPr marL="92215" marR="92215" marT="46108" marB="4610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3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Cost</a:t>
                      </a:r>
                      <a:endParaRPr lang="en-US" sz="1200" dirty="0"/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Low</a:t>
                      </a:r>
                      <a:endParaRPr lang="en-US" sz="1200" dirty="0"/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</a:t>
                      </a:r>
                      <a:endParaRPr lang="en-US" sz="1200" dirty="0"/>
                    </a:p>
                  </a:txBody>
                  <a:tcPr marL="92215" marR="92215" marT="46108" marB="4610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174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11. Write out bill of materials (BOM)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43486" y="548750"/>
            <a:ext cx="6301070" cy="6134818"/>
          </a:xfrm>
        </p:spPr>
        <p:txBody>
          <a:bodyPr>
            <a:noAutofit/>
          </a:bodyPr>
          <a:lstStyle/>
          <a:p>
            <a:r>
              <a:rPr lang="en-US" sz="1600" u="sng" dirty="0" smtClean="0"/>
              <a:t>Export BOM and modify.</a:t>
            </a:r>
          </a:p>
          <a:p>
            <a:r>
              <a:rPr lang="en-US" sz="1600" dirty="0" smtClean="0"/>
              <a:t>So others can replicate your PCB</a:t>
            </a:r>
          </a:p>
          <a:p>
            <a:r>
              <a:rPr lang="en-US" sz="1600" dirty="0" smtClean="0"/>
              <a:t>Go to Schematic view, File -&gt; Export -&gt; BOM</a:t>
            </a:r>
          </a:p>
          <a:p>
            <a:r>
              <a:rPr lang="en-US" sz="1600" dirty="0" smtClean="0"/>
              <a:t>Select Parts type and CSV format as shown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Use </a:t>
            </a:r>
            <a:r>
              <a:rPr lang="en-US" sz="1600" dirty="0" err="1" smtClean="0"/>
              <a:t>Libreoffice</a:t>
            </a:r>
            <a:r>
              <a:rPr lang="en-US" sz="1600" dirty="0" smtClean="0"/>
              <a:t> to open CSV file and save in its native ODS format</a:t>
            </a:r>
          </a:p>
          <a:p>
            <a:pPr lvl="1"/>
            <a:r>
              <a:rPr lang="en-US" sz="1200" dirty="0" smtClean="0"/>
              <a:t>CSV not enough features, does not store column width</a:t>
            </a:r>
          </a:p>
          <a:p>
            <a:pPr lvl="1"/>
            <a:r>
              <a:rPr lang="en-US" sz="1200" dirty="0" smtClean="0"/>
              <a:t>Some </a:t>
            </a:r>
            <a:r>
              <a:rPr lang="en-US" sz="1200" dirty="0"/>
              <a:t>E</a:t>
            </a:r>
            <a:r>
              <a:rPr lang="en-US" sz="1200" dirty="0" smtClean="0"/>
              <a:t>xcel versions have difficulty opening CSV file generated by Eagle</a:t>
            </a:r>
          </a:p>
          <a:p>
            <a:pPr lvl="1"/>
            <a:r>
              <a:rPr lang="en-US" sz="1200" dirty="0" smtClean="0"/>
              <a:t>Open-source format</a:t>
            </a:r>
            <a:endParaRPr lang="en-US" sz="1200" dirty="0"/>
          </a:p>
          <a:p>
            <a:r>
              <a:rPr lang="en-US" sz="1600" dirty="0" smtClean="0"/>
              <a:t>Modifying the generated BOM</a:t>
            </a:r>
          </a:p>
          <a:p>
            <a:pPr lvl="1">
              <a:buFont typeface="+mj-lt"/>
              <a:buAutoNum type="arabicPeriod"/>
            </a:pPr>
            <a:r>
              <a:rPr lang="en-US" sz="1200" dirty="0" smtClean="0"/>
              <a:t>Remove mounting holes</a:t>
            </a:r>
          </a:p>
          <a:p>
            <a:pPr lvl="1">
              <a:buFont typeface="+mj-lt"/>
              <a:buAutoNum type="arabicPeriod"/>
            </a:pPr>
            <a:r>
              <a:rPr lang="en-US" sz="1200" dirty="0" smtClean="0"/>
              <a:t>Collapse duplicate devices and combine their part designators</a:t>
            </a:r>
          </a:p>
          <a:p>
            <a:pPr lvl="1">
              <a:buFont typeface="+mj-lt"/>
              <a:buAutoNum type="arabicPeriod"/>
            </a:pPr>
            <a:r>
              <a:rPr lang="en-US" sz="1200" dirty="0" smtClean="0"/>
              <a:t>Remove: Description, OC_FARNELL, OC_NEWARK, PROD_ID, last VALUE column</a:t>
            </a:r>
          </a:p>
          <a:p>
            <a:pPr lvl="1">
              <a:buFont typeface="+mj-lt"/>
              <a:buAutoNum type="arabicPeriod"/>
            </a:pPr>
            <a:r>
              <a:rPr lang="en-US" sz="1200" dirty="0" smtClean="0"/>
              <a:t>Add: Quantity, Unit Cost , Total Unit cost (=Quantity * Unit Cost), Source webpage</a:t>
            </a:r>
          </a:p>
          <a:p>
            <a:pPr lvl="1">
              <a:buFont typeface="+mj-lt"/>
              <a:buAutoNum type="arabicPeriod"/>
            </a:pPr>
            <a:r>
              <a:rPr lang="en-US" sz="1200" dirty="0" smtClean="0"/>
              <a:t>Modify the generic Eagle BOM with the actual BOM data (also add </a:t>
            </a:r>
            <a:r>
              <a:rPr lang="en-US" sz="1200" dirty="0"/>
              <a:t>PCB Fab cost</a:t>
            </a:r>
            <a:r>
              <a:rPr lang="en-US" sz="1200" dirty="0" smtClean="0"/>
              <a:t>)</a:t>
            </a:r>
          </a:p>
          <a:p>
            <a:pPr lvl="1">
              <a:buFont typeface="+mj-lt"/>
              <a:buAutoNum type="arabicPeriod"/>
            </a:pPr>
            <a:r>
              <a:rPr lang="en-US" sz="1200" dirty="0" smtClean="0"/>
              <a:t>Can have final Total Cost at bottom if you wish</a:t>
            </a:r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8" y="1915024"/>
            <a:ext cx="2901040" cy="203679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12641" y="3480133"/>
            <a:ext cx="567839" cy="1105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Oval 38"/>
          <p:cNvSpPr/>
          <p:nvPr/>
        </p:nvSpPr>
        <p:spPr>
          <a:xfrm>
            <a:off x="422131" y="3367278"/>
            <a:ext cx="567839" cy="1105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2865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12a.  PCB Assembly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43486" y="548750"/>
            <a:ext cx="6301070" cy="6134818"/>
          </a:xfrm>
        </p:spPr>
        <p:txBody>
          <a:bodyPr>
            <a:noAutofit/>
          </a:bodyPr>
          <a:lstStyle/>
          <a:p>
            <a:r>
              <a:rPr lang="en-US" sz="1600" u="sng" dirty="0" smtClean="0"/>
              <a:t>Manual Soldering</a:t>
            </a:r>
          </a:p>
          <a:p>
            <a:pPr lvl="1"/>
            <a:r>
              <a:rPr lang="en-US" sz="1400" dirty="0" smtClean="0"/>
              <a:t>Soldering station</a:t>
            </a:r>
          </a:p>
          <a:p>
            <a:pPr lvl="1"/>
            <a:r>
              <a:rPr lang="en-US" sz="1400" dirty="0" smtClean="0"/>
              <a:t>Through-hole and SMT components</a:t>
            </a:r>
          </a:p>
          <a:p>
            <a:pPr marL="457200" lvl="1" indent="0">
              <a:buNone/>
            </a:pPr>
            <a:endParaRPr lang="en-US" sz="1600" u="sng" dirty="0"/>
          </a:p>
          <a:p>
            <a:r>
              <a:rPr lang="en-US" sz="1600" u="sng" dirty="0" err="1" smtClean="0"/>
              <a:t>Specialised</a:t>
            </a:r>
            <a:r>
              <a:rPr lang="en-US" sz="1600" u="sng" dirty="0" smtClean="0"/>
              <a:t> SMD Soldering techniques (with stencil and paste)</a:t>
            </a:r>
          </a:p>
          <a:p>
            <a:r>
              <a:rPr lang="en-US" sz="1600" dirty="0" smtClean="0"/>
              <a:t>Hot air blower</a:t>
            </a:r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Hot plate</a:t>
            </a:r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Reflow oven</a:t>
            </a:r>
          </a:p>
          <a:p>
            <a:endParaRPr lang="en-US" sz="1600" dirty="0"/>
          </a:p>
          <a:p>
            <a:endParaRPr lang="en-US" sz="1600" u="sng" dirty="0" smtClean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847" y="4721510"/>
            <a:ext cx="2796283" cy="20861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63" y="586137"/>
            <a:ext cx="1820453" cy="11237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414" y="2017914"/>
            <a:ext cx="1829035" cy="1306454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36</a:t>
            </a:fld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39" y="3363094"/>
            <a:ext cx="2633158" cy="157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36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12b.  PCB Assembly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1. Establish project requirements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2. Acquire parts and prototype</a:t>
            </a:r>
            <a:endParaRPr lang="en-US" sz="1000" dirty="0"/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 smtClean="0"/>
              <a:t>3. Design your PCB schematic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4. Run electrical rule check (ERC).</a:t>
            </a:r>
            <a:endParaRPr lang="en-US" sz="1000" dirty="0"/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</a:t>
            </a:r>
            <a:r>
              <a:rPr lang="en-US" sz="1000" b="1" dirty="0" smtClean="0"/>
              <a:t>. Design board: </a:t>
            </a:r>
            <a:r>
              <a:rPr lang="en-US" sz="1000" b="1" dirty="0"/>
              <a:t>p</a:t>
            </a:r>
            <a:r>
              <a:rPr lang="en-US" sz="1000" b="1" dirty="0" smtClean="0"/>
              <a:t>lace parts &amp; wiring</a:t>
            </a:r>
            <a:endParaRPr lang="en-US" sz="1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7. Do 3D rendering</a:t>
            </a:r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</a:t>
            </a:r>
            <a:r>
              <a:rPr lang="en-US" sz="1000" dirty="0" smtClean="0"/>
              <a:t>. Use CAM file to generate </a:t>
            </a:r>
            <a:r>
              <a:rPr lang="en-US" sz="1000" dirty="0" err="1" smtClean="0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9. Zip up relevant </a:t>
            </a:r>
            <a:r>
              <a:rPr lang="en-US" sz="1000" dirty="0" smtClean="0"/>
              <a:t>Gerber </a:t>
            </a:r>
            <a:r>
              <a:rPr lang="en-US" sz="1000" dirty="0" smtClean="0"/>
              <a:t>files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10. Set PCB fabrication settings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11. Write out bill of materials (BOM)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/>
              <a:t>12. PCB Assembly</a:t>
            </a:r>
            <a:endParaRPr lang="en-US" sz="1000" dirty="0"/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548750"/>
            <a:ext cx="6344556" cy="6134818"/>
          </a:xfrm>
        </p:spPr>
        <p:txBody>
          <a:bodyPr>
            <a:noAutofit/>
          </a:bodyPr>
          <a:lstStyle/>
          <a:p>
            <a:r>
              <a:rPr lang="en-US" sz="1600" u="sng" dirty="0" smtClean="0"/>
              <a:t>Reflow Soldering only for surface-mount components</a:t>
            </a:r>
          </a:p>
          <a:p>
            <a:r>
              <a:rPr lang="en-US" sz="1400" dirty="0" smtClean="0"/>
              <a:t>Requires stencil and solder paste</a:t>
            </a:r>
          </a:p>
          <a:p>
            <a:r>
              <a:rPr lang="en-US" sz="1400" b="1" dirty="0" smtClean="0"/>
              <a:t>FIRST</a:t>
            </a:r>
            <a:r>
              <a:rPr lang="en-US" sz="1400" dirty="0" smtClean="0"/>
              <a:t> stencil/reflow the SMD components </a:t>
            </a:r>
            <a:r>
              <a:rPr lang="en-US" sz="1400" b="1" dirty="0" smtClean="0"/>
              <a:t>THEN</a:t>
            </a:r>
            <a:r>
              <a:rPr lang="en-US" sz="1400" dirty="0" smtClean="0"/>
              <a:t> solder the through-hole components by hand.</a:t>
            </a:r>
          </a:p>
          <a:p>
            <a:endParaRPr lang="en-US" sz="1400" u="sng" dirty="0"/>
          </a:p>
          <a:p>
            <a:endParaRPr lang="en-US" sz="1400" u="sng" dirty="0" smtClean="0"/>
          </a:p>
          <a:p>
            <a:endParaRPr lang="en-US" sz="1400" u="sng" dirty="0"/>
          </a:p>
          <a:p>
            <a:endParaRPr lang="en-US" sz="1400" dirty="0"/>
          </a:p>
          <a:p>
            <a:endParaRPr lang="en-US" sz="1400" u="sng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A typical thermal profile, consult data sheet to determine optimum profile</a:t>
            </a:r>
          </a:p>
          <a:p>
            <a:r>
              <a:rPr lang="en-US" sz="1400" dirty="0" smtClean="0"/>
              <a:t>Thermal profile based on:</a:t>
            </a:r>
          </a:p>
          <a:p>
            <a:pPr lvl="1"/>
            <a:r>
              <a:rPr lang="en-US" sz="1200" dirty="0"/>
              <a:t>Lead vs lead-free solder </a:t>
            </a:r>
            <a:r>
              <a:rPr lang="en-US" sz="1200" dirty="0" smtClean="0"/>
              <a:t>paste</a:t>
            </a:r>
          </a:p>
          <a:p>
            <a:pPr lvl="1"/>
            <a:r>
              <a:rPr lang="en-US" sz="1200" dirty="0" smtClean="0"/>
              <a:t>Lead vs lead-free components</a:t>
            </a:r>
          </a:p>
          <a:p>
            <a:pPr lvl="1"/>
            <a:r>
              <a:rPr lang="en-US" sz="1200" dirty="0" smtClean="0"/>
              <a:t>Lead vs lead-free use depends on RoHS compliance</a:t>
            </a:r>
          </a:p>
          <a:p>
            <a:r>
              <a:rPr lang="en-US" sz="1400" u="sng" dirty="0" smtClean="0"/>
              <a:t>Profile Steps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u="sng" dirty="0" smtClean="0"/>
              <a:t>Preheat:</a:t>
            </a:r>
            <a:r>
              <a:rPr lang="en-US" sz="1200" dirty="0" smtClean="0"/>
              <a:t> Flux activation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u="sng" dirty="0" smtClean="0"/>
              <a:t>Soak:</a:t>
            </a:r>
            <a:r>
              <a:rPr lang="en-US" sz="1200" dirty="0" smtClean="0"/>
              <a:t> Ensure all board and components are at the same temperature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u="sng" dirty="0" smtClean="0"/>
              <a:t>Reflow:</a:t>
            </a:r>
            <a:r>
              <a:rPr lang="en-US" sz="1200" dirty="0" smtClean="0"/>
              <a:t> “Melts” solder paste and let it settle properly on the solder pads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u="sng" dirty="0" smtClean="0"/>
              <a:t>Cooling:</a:t>
            </a:r>
            <a:r>
              <a:rPr lang="en-US" sz="1200" dirty="0" smtClean="0"/>
              <a:t> Brings temperature back down at controlled rate to prevent thermal stress</a:t>
            </a:r>
            <a:endParaRPr lang="en-US" sz="1200" u="sng" dirty="0"/>
          </a:p>
          <a:p>
            <a:endParaRPr lang="en-US" sz="1600" u="sng" dirty="0"/>
          </a:p>
          <a:p>
            <a:endParaRPr lang="en-US" sz="1600" u="sng" dirty="0" smtClean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92" y="1676502"/>
            <a:ext cx="3374566" cy="23113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486" y="6596390"/>
            <a:ext cx="45384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smtClean="0">
                <a:hlinkClick r:id="rId4"/>
              </a:rPr>
              <a:t>http</a:t>
            </a:r>
            <a:r>
              <a:rPr lang="en-US" sz="1100" dirty="0">
                <a:hlinkClick r:id="rId4"/>
              </a:rPr>
              <a:t>://</a:t>
            </a:r>
            <a:r>
              <a:rPr lang="en-US" sz="1100" dirty="0" smtClean="0">
                <a:hlinkClick r:id="rId4"/>
              </a:rPr>
              <a:t>www.compuphase.com/electronics/reflowsolderprofiles.htm</a:t>
            </a:r>
            <a:endParaRPr lang="en-US" sz="11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37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09276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1287"/>
            <a:ext cx="7886700" cy="808354"/>
          </a:xfrm>
        </p:spPr>
        <p:txBody>
          <a:bodyPr>
            <a:normAutofit fontScale="90000"/>
          </a:bodyPr>
          <a:lstStyle/>
          <a:p>
            <a:r>
              <a:rPr lang="en-SG" dirty="0" smtClean="0"/>
              <a:t>DIY PCB Fabrication (Toner transfer)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39438"/>
            <a:ext cx="8793480" cy="6118561"/>
          </a:xfrm>
        </p:spPr>
        <p:txBody>
          <a:bodyPr>
            <a:normAutofit fontScale="92500" lnSpcReduction="10000"/>
          </a:bodyPr>
          <a:lstStyle/>
          <a:p>
            <a:r>
              <a:rPr lang="en-SG" sz="1700" dirty="0" smtClean="0"/>
              <a:t>Materials</a:t>
            </a:r>
          </a:p>
          <a:p>
            <a:pPr lvl="1"/>
            <a:r>
              <a:rPr lang="en-SG" sz="1500" dirty="0" smtClean="0"/>
              <a:t>Liquid Mixture: </a:t>
            </a:r>
            <a:r>
              <a:rPr lang="en-SG" sz="1500" dirty="0" err="1" smtClean="0"/>
              <a:t>Vineger</a:t>
            </a:r>
            <a:r>
              <a:rPr lang="en-SG" sz="1500" dirty="0" smtClean="0"/>
              <a:t>, Table Salt, Hydrogen Peroxide (H</a:t>
            </a:r>
            <a:r>
              <a:rPr lang="en-SG" sz="1500" baseline="-25000" dirty="0" smtClean="0"/>
              <a:t>2</a:t>
            </a:r>
            <a:r>
              <a:rPr lang="en-SG" sz="1500" dirty="0" smtClean="0"/>
              <a:t>0</a:t>
            </a:r>
            <a:r>
              <a:rPr lang="en-SG" sz="1500" baseline="-25000" dirty="0" smtClean="0"/>
              <a:t>2</a:t>
            </a:r>
            <a:r>
              <a:rPr lang="en-SG" sz="1500" dirty="0" smtClean="0"/>
              <a:t>)</a:t>
            </a:r>
          </a:p>
          <a:p>
            <a:pPr lvl="1"/>
            <a:r>
              <a:rPr lang="en-SG" sz="1500" dirty="0" smtClean="0"/>
              <a:t>Transfer paper</a:t>
            </a:r>
          </a:p>
          <a:p>
            <a:pPr lvl="1"/>
            <a:r>
              <a:rPr lang="en-SG" sz="1500" dirty="0" smtClean="0"/>
              <a:t>FR-4 board</a:t>
            </a:r>
          </a:p>
          <a:p>
            <a:r>
              <a:rPr lang="en-SG" sz="1700" dirty="0" smtClean="0"/>
              <a:t>Steps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G" sz="1400" dirty="0" smtClean="0"/>
              <a:t>Print circuit diagram on transfer paper using laser printer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G" sz="1400" dirty="0" smtClean="0"/>
              <a:t>Iron/Heat press transfer paper into FR-4 board</a:t>
            </a:r>
          </a:p>
          <a:p>
            <a:pPr lvl="2"/>
            <a:r>
              <a:rPr lang="en-SG" sz="1100" dirty="0">
                <a:hlinkClick r:id="rId2"/>
              </a:rPr>
              <a:t>https://</a:t>
            </a:r>
            <a:r>
              <a:rPr lang="en-SG" sz="1100" dirty="0" smtClean="0">
                <a:hlinkClick r:id="rId2"/>
              </a:rPr>
              <a:t>www.youtube.com/watch?v=dvLRrXjktbE</a:t>
            </a:r>
            <a:endParaRPr lang="en-SG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SG" sz="1400" dirty="0" smtClean="0"/>
              <a:t>Mix liquid mixture of vinegar, </a:t>
            </a:r>
            <a:r>
              <a:rPr lang="en-SG" sz="1400" dirty="0"/>
              <a:t>H</a:t>
            </a:r>
            <a:r>
              <a:rPr lang="en-SG" sz="1400" baseline="-25000" dirty="0"/>
              <a:t>2</a:t>
            </a:r>
            <a:r>
              <a:rPr lang="en-SG" sz="1400" dirty="0"/>
              <a:t>0</a:t>
            </a:r>
            <a:r>
              <a:rPr lang="en-SG" sz="1400" baseline="-25000" dirty="0"/>
              <a:t>2 </a:t>
            </a:r>
            <a:r>
              <a:rPr lang="en-SG" sz="1400" dirty="0" smtClean="0"/>
              <a:t>and salt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G" sz="1400" dirty="0" smtClean="0"/>
              <a:t>Submerge FR-4 board in liquid mixture and agitate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G" sz="1400" dirty="0" smtClean="0"/>
              <a:t>Continue until all exposed copper has been “eaten away”.  (Toner covers areas you want to leave behind)</a:t>
            </a:r>
          </a:p>
          <a:p>
            <a:pPr marL="800100" lvl="1" indent="-342900">
              <a:buFont typeface="+mj-lt"/>
              <a:buAutoNum type="arabicPeriod"/>
            </a:pPr>
            <a:endParaRPr lang="en-SG" sz="1400" dirty="0" smtClean="0"/>
          </a:p>
          <a:p>
            <a:pPr marL="800100" lvl="1" indent="-342900">
              <a:buFont typeface="+mj-lt"/>
              <a:buAutoNum type="arabicPeriod"/>
            </a:pPr>
            <a:endParaRPr lang="en-SG" sz="1400" dirty="0" smtClean="0"/>
          </a:p>
          <a:p>
            <a:pPr marL="800100" lvl="1" indent="-342900">
              <a:buFont typeface="+mj-lt"/>
              <a:buAutoNum type="arabicPeriod"/>
            </a:pPr>
            <a:endParaRPr lang="en-SG" sz="1400" dirty="0"/>
          </a:p>
          <a:p>
            <a:pPr marL="800100" lvl="1" indent="-342900">
              <a:buFont typeface="+mj-lt"/>
              <a:buAutoNum type="arabicPeriod"/>
            </a:pPr>
            <a:endParaRPr lang="en-SG" sz="1400" dirty="0" smtClean="0"/>
          </a:p>
          <a:p>
            <a:pPr marL="800100" lvl="1" indent="-342900">
              <a:buFont typeface="+mj-lt"/>
              <a:buAutoNum type="arabicPeriod"/>
            </a:pPr>
            <a:endParaRPr lang="en-SG" sz="1400" dirty="0" smtClean="0"/>
          </a:p>
          <a:p>
            <a:pPr marL="800100" lvl="1" indent="-342900">
              <a:buFont typeface="+mj-lt"/>
              <a:buAutoNum type="arabicPeriod"/>
            </a:pPr>
            <a:endParaRPr lang="en-SG" sz="1400" dirty="0" smtClean="0"/>
          </a:p>
          <a:p>
            <a:pPr marL="800100" lvl="1" indent="-342900">
              <a:buFont typeface="+mj-lt"/>
              <a:buAutoNum type="arabicPeriod"/>
            </a:pPr>
            <a:endParaRPr lang="en-SG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SG" sz="1400" dirty="0" smtClean="0"/>
              <a:t>Use a solvent/paint thinner to wipe off the toner</a:t>
            </a:r>
          </a:p>
          <a:p>
            <a:pPr marL="800100" lvl="1" indent="-342900">
              <a:buFont typeface="+mj-lt"/>
              <a:buAutoNum type="arabicPeriod"/>
            </a:pPr>
            <a:endParaRPr lang="en-SG" sz="1400" dirty="0" smtClean="0"/>
          </a:p>
          <a:p>
            <a:pPr marL="800100" lvl="1" indent="-342900">
              <a:buFont typeface="+mj-lt"/>
              <a:buAutoNum type="arabicPeriod"/>
            </a:pPr>
            <a:endParaRPr lang="en-SG" sz="1400" dirty="0"/>
          </a:p>
          <a:p>
            <a:pPr marL="800100" lvl="1" indent="-342900">
              <a:buFont typeface="+mj-lt"/>
              <a:buAutoNum type="arabicPeriod"/>
            </a:pPr>
            <a:endParaRPr lang="en-SG" sz="1400" dirty="0" smtClean="0"/>
          </a:p>
          <a:p>
            <a:pPr marL="800100" lvl="1" indent="-342900">
              <a:buFont typeface="+mj-lt"/>
              <a:buAutoNum type="arabicPeriod"/>
            </a:pPr>
            <a:endParaRPr lang="en-SG" sz="1400" dirty="0"/>
          </a:p>
          <a:p>
            <a:pPr marL="800100" lvl="1" indent="-342900">
              <a:buFont typeface="+mj-lt"/>
              <a:buAutoNum type="arabicPeriod"/>
            </a:pPr>
            <a:endParaRPr lang="en-SG" sz="1400" dirty="0" smtClean="0"/>
          </a:p>
          <a:p>
            <a:pPr marL="800100" lvl="1" indent="-342900">
              <a:buFont typeface="+mj-lt"/>
              <a:buAutoNum type="arabicPeriod"/>
            </a:pPr>
            <a:endParaRPr lang="en-SG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SG" sz="1400" dirty="0" smtClean="0"/>
              <a:t>Drill holes to create </a:t>
            </a:r>
            <a:r>
              <a:rPr lang="en-SG" sz="1400" dirty="0" err="1" smtClean="0"/>
              <a:t>vias</a:t>
            </a:r>
            <a:endParaRPr lang="en-SG" sz="1400" dirty="0" smtClean="0"/>
          </a:p>
          <a:p>
            <a:pPr marL="800100" lvl="1" indent="-342900">
              <a:buFont typeface="+mj-lt"/>
              <a:buAutoNum type="arabicPeriod"/>
            </a:pPr>
            <a:endParaRPr lang="en-SG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38</a:t>
            </a:fld>
            <a:endParaRPr lang="en-SG"/>
          </a:p>
        </p:txBody>
      </p:sp>
      <p:sp>
        <p:nvSpPr>
          <p:cNvPr id="5" name="Rectangle 4"/>
          <p:cNvSpPr/>
          <p:nvPr/>
        </p:nvSpPr>
        <p:spPr>
          <a:xfrm>
            <a:off x="4876800" y="6105946"/>
            <a:ext cx="391668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50" dirty="0" smtClean="0"/>
              <a:t>Source, Leon Lim: </a:t>
            </a:r>
            <a:br>
              <a:rPr lang="en-SG" sz="1050" dirty="0" smtClean="0"/>
            </a:br>
            <a:r>
              <a:rPr lang="en-SG" sz="1050" dirty="0" smtClean="0">
                <a:hlinkClick r:id="rId3"/>
              </a:rPr>
              <a:t>http</a:t>
            </a:r>
            <a:r>
              <a:rPr lang="en-SG" sz="1050" dirty="0">
                <a:hlinkClick r:id="rId3"/>
              </a:rPr>
              <a:t>://</a:t>
            </a:r>
            <a:r>
              <a:rPr lang="en-SG" sz="1050" dirty="0" smtClean="0">
                <a:hlinkClick r:id="rId3"/>
              </a:rPr>
              <a:t>gylim78.blogspot.sg/2014/07/the-diy-pcb-making-guide.html</a:t>
            </a:r>
            <a:r>
              <a:rPr lang="en-SG" sz="1050" dirty="0"/>
              <a:t/>
            </a:r>
            <a:br>
              <a:rPr lang="en-SG" sz="1050" dirty="0"/>
            </a:br>
            <a:r>
              <a:rPr lang="en-SG" sz="1050" dirty="0">
                <a:hlinkClick r:id="rId4"/>
              </a:rPr>
              <a:t>http://</a:t>
            </a:r>
            <a:r>
              <a:rPr lang="en-SG" sz="1050" dirty="0" smtClean="0">
                <a:hlinkClick r:id="rId4"/>
              </a:rPr>
              <a:t>gylim78.blogspot.sg/2015/05/pcb-board-gallery.html</a:t>
            </a:r>
            <a:endParaRPr lang="en-SG" sz="105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240" y="1491811"/>
            <a:ext cx="2633799" cy="14374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7" y="3308940"/>
            <a:ext cx="2250187" cy="15546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08940"/>
            <a:ext cx="2077349" cy="1554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7" y="5098256"/>
            <a:ext cx="2250187" cy="129623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3576705" y="3846081"/>
            <a:ext cx="601980" cy="461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3241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66" y="2670964"/>
            <a:ext cx="7191907" cy="1093685"/>
          </a:xfrm>
        </p:spPr>
        <p:txBody>
          <a:bodyPr>
            <a:normAutofit fontScale="90000"/>
          </a:bodyPr>
          <a:lstStyle/>
          <a:p>
            <a:pPr algn="ctr"/>
            <a:r>
              <a:rPr lang="en-SG" dirty="0" smtClean="0"/>
              <a:t>Time to design your own board!</a:t>
            </a:r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2836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8138"/>
            <a:ext cx="7886700" cy="1325563"/>
          </a:xfrm>
        </p:spPr>
        <p:txBody>
          <a:bodyPr/>
          <a:lstStyle/>
          <a:p>
            <a:r>
              <a:rPr lang="en-US" dirty="0" smtClean="0"/>
              <a:t>Before the PCB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1" y="1775402"/>
            <a:ext cx="3980420" cy="29853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211" y="6151926"/>
            <a:ext cx="7201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dirty="0"/>
              <a:t>: </a:t>
            </a:r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cdn.sparkfun.com/r/700-700/assets/1/3/b/5/8/50cba0dcce395fb716000000.jpg</a:t>
            </a:r>
            <a:endParaRPr lang="en-US" sz="1400" dirty="0" smtClean="0"/>
          </a:p>
          <a:p>
            <a:r>
              <a:rPr lang="en-US" sz="1400" dirty="0"/>
              <a:t>Source: </a:t>
            </a:r>
            <a:r>
              <a:rPr lang="en-US" sz="1400" dirty="0">
                <a:hlinkClick r:id="rId5"/>
              </a:rPr>
              <a:t>http://</a:t>
            </a:r>
            <a:r>
              <a:rPr lang="en-US" sz="1400" dirty="0" smtClean="0">
                <a:hlinkClick r:id="rId5"/>
              </a:rPr>
              <a:t>bunniefoo.com/novena/pvt2_release/novena_pvt2_top_sm.jpg</a:t>
            </a:r>
            <a:endParaRPr lang="en-US" sz="1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19825" y="4960812"/>
            <a:ext cx="286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 to point wire wrapping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83134" y="3083393"/>
            <a:ext cx="377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pic>
        <p:nvPicPr>
          <p:cNvPr id="1026" name="Picture 2" descr="novena_pvt2_top_s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777" y="1603729"/>
            <a:ext cx="3693838" cy="326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38948" y="4902324"/>
            <a:ext cx="303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Modern PCB of Novena laptop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441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10550" cy="4351338"/>
          </a:xfrm>
        </p:spPr>
        <p:txBody>
          <a:bodyPr/>
          <a:lstStyle/>
          <a:p>
            <a:r>
              <a:rPr lang="en-US" dirty="0" smtClean="0"/>
              <a:t>This is just the beginning</a:t>
            </a:r>
          </a:p>
          <a:p>
            <a:r>
              <a:rPr lang="en-US" dirty="0" smtClean="0"/>
              <a:t>Practice makes perfect, the more PCBs you design/fabricate, the better you will get</a:t>
            </a:r>
          </a:p>
          <a:p>
            <a:endParaRPr lang="en-US" dirty="0"/>
          </a:p>
          <a:p>
            <a:r>
              <a:rPr lang="en-US" dirty="0" smtClean="0"/>
              <a:t>Unlikely to get right on the first fabrication attempt</a:t>
            </a:r>
          </a:p>
          <a:p>
            <a:pPr lvl="1"/>
            <a:r>
              <a:rPr lang="en-US" dirty="0" smtClean="0"/>
              <a:t> 2-3 times or more per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9381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for makers?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Space and weight constraints</a:t>
            </a:r>
          </a:p>
          <a:p>
            <a:r>
              <a:rPr lang="en-US" dirty="0" smtClean="0"/>
              <a:t>Making multiple copies of a design</a:t>
            </a:r>
          </a:p>
          <a:p>
            <a:pPr lvl="1"/>
            <a:r>
              <a:rPr lang="en-US" dirty="0" smtClean="0"/>
              <a:t>Reduce mistakes in manual wiring/soldering</a:t>
            </a:r>
          </a:p>
          <a:p>
            <a:r>
              <a:rPr lang="en-US" dirty="0" smtClean="0"/>
              <a:t>Aesthetics</a:t>
            </a:r>
          </a:p>
          <a:p>
            <a:r>
              <a:rPr lang="en-US" dirty="0" smtClean="0"/>
              <a:t>Durability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662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Objective of lesson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90689"/>
            <a:ext cx="8382000" cy="2900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 smtClean="0"/>
              <a:t>Fundamental knowledge to </a:t>
            </a:r>
          </a:p>
          <a:p>
            <a:r>
              <a:rPr lang="en-US" sz="2400" dirty="0" smtClean="0"/>
              <a:t>Understand PCB concepts</a:t>
            </a:r>
          </a:p>
          <a:p>
            <a:r>
              <a:rPr lang="en-US" sz="2400" smtClean="0"/>
              <a:t>Design </a:t>
            </a:r>
            <a:r>
              <a:rPr lang="en-US" sz="2400" dirty="0" smtClean="0"/>
              <a:t>a PCB </a:t>
            </a:r>
            <a:endParaRPr lang="en-US" sz="2400" dirty="0"/>
          </a:p>
          <a:p>
            <a:r>
              <a:rPr lang="en-US" sz="2400" dirty="0" smtClean="0"/>
              <a:t>Send for manufacturing</a:t>
            </a:r>
          </a:p>
          <a:p>
            <a:r>
              <a:rPr lang="en-US" sz="2400" dirty="0" smtClean="0"/>
              <a:t>Properly share your design with others</a:t>
            </a:r>
          </a:p>
          <a:p>
            <a:r>
              <a:rPr lang="en-US" sz="2400" dirty="0" smtClean="0"/>
              <a:t>Efficient SMD assembling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2950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6" y="135467"/>
            <a:ext cx="7789334" cy="931333"/>
          </a:xfrm>
        </p:spPr>
        <p:txBody>
          <a:bodyPr/>
          <a:lstStyle/>
          <a:p>
            <a:r>
              <a:rPr lang="en-US" smtClean="0"/>
              <a:t>Structure of a </a:t>
            </a:r>
            <a:r>
              <a:rPr lang="en-US" dirty="0" smtClean="0"/>
              <a:t>1-layer PCB board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2465" y="3155215"/>
            <a:ext cx="834813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Usually 1.6mm thick – applies to 2-4 layers too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Silkscreen (usually white):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Ink text. Usually used to mark out components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Soldermask</a:t>
            </a:r>
            <a:r>
              <a:rPr lang="en-US" dirty="0" smtClean="0"/>
              <a:t> (usually green):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Prevent solder (paste) from flowing out of designated areas forming </a:t>
            </a:r>
            <a:r>
              <a:rPr lang="en-US" sz="1600" i="1" dirty="0" smtClean="0"/>
              <a:t>solder bridges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600" dirty="0" smtClean="0"/>
              <a:t>Made of </a:t>
            </a:r>
            <a:r>
              <a:rPr lang="en-US" sz="1600" dirty="0"/>
              <a:t>lacquer </a:t>
            </a:r>
            <a:r>
              <a:rPr lang="en-US" sz="1600" dirty="0" smtClean="0"/>
              <a:t>polymer that is “</a:t>
            </a:r>
            <a:r>
              <a:rPr lang="en-US" sz="1600" dirty="0" err="1" smtClean="0"/>
              <a:t>solderphobic</a:t>
            </a:r>
            <a:r>
              <a:rPr lang="en-US" sz="1600" dirty="0" smtClean="0"/>
              <a:t>”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Protects copper layer from oxidation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Copper: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Contains the traces (wires) between components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Also contains a ground/power plane (to be explained later)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Substrate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Gives the PCB mechanical strength and rigidity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Usually made of FR-4, composite of </a:t>
            </a:r>
            <a:r>
              <a:rPr lang="en-US" sz="1600" dirty="0" err="1" smtClean="0"/>
              <a:t>fibreglass</a:t>
            </a:r>
            <a:r>
              <a:rPr lang="en-US" sz="1600" dirty="0" smtClean="0"/>
              <a:t> and epoxy resin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7746" y="2920431"/>
            <a:ext cx="55162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Modified from: </a:t>
            </a:r>
            <a:r>
              <a:rPr lang="en-US" sz="1100" dirty="0"/>
              <a:t>https://</a:t>
            </a:r>
            <a:r>
              <a:rPr lang="en-US" sz="1100" dirty="0" err="1"/>
              <a:t>cdn.sparkfun.com</a:t>
            </a:r>
            <a:r>
              <a:rPr lang="en-US" sz="1100" dirty="0"/>
              <a:t>/assets/3/f/c/b/c/50d0c95bce395fd321000000.png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66" y="1167046"/>
            <a:ext cx="3547533" cy="14270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143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7866" y="81937"/>
            <a:ext cx="9084733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Structure of a (≥2) multi-layer PCB board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94" y="1332830"/>
            <a:ext cx="7468642" cy="22577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25" y="3791082"/>
            <a:ext cx="8348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2-layer board = 2 copper layers, 4-layer board = 4 copper layers,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2-layer boards </a:t>
            </a:r>
            <a:r>
              <a:rPr lang="en-US" dirty="0" smtClean="0"/>
              <a:t>good enough for most use-cases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Silkscreen and </a:t>
            </a:r>
            <a:r>
              <a:rPr lang="en-US" dirty="0" err="1" smtClean="0"/>
              <a:t>soldermask</a:t>
            </a:r>
            <a:r>
              <a:rPr lang="en-US" dirty="0" smtClean="0"/>
              <a:t> on top and bottom only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Vias</a:t>
            </a: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Hole in PCB that electrically connects points between copper layers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1. Blind (</a:t>
            </a:r>
            <a:r>
              <a:rPr lang="en-US" dirty="0"/>
              <a:t>only for &gt;2 layer </a:t>
            </a:r>
            <a:r>
              <a:rPr lang="en-US" dirty="0" smtClean="0"/>
              <a:t>board</a:t>
            </a:r>
            <a:r>
              <a:rPr lang="en-US" dirty="0"/>
              <a:t>)</a:t>
            </a: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2. Buried (only </a:t>
            </a:r>
            <a:r>
              <a:rPr lang="en-US" dirty="0"/>
              <a:t>for &gt;2 layer board</a:t>
            </a:r>
            <a:r>
              <a:rPr lang="en-US" dirty="0" smtClean="0"/>
              <a:t>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3. Through-hole</a:t>
            </a:r>
          </a:p>
        </p:txBody>
      </p:sp>
      <p:sp>
        <p:nvSpPr>
          <p:cNvPr id="6" name="Rectangle 5"/>
          <p:cNvSpPr/>
          <p:nvPr/>
        </p:nvSpPr>
        <p:spPr>
          <a:xfrm>
            <a:off x="4424638" y="3590570"/>
            <a:ext cx="4469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dirty="0" smtClean="0"/>
              <a:t>Source: http</a:t>
            </a:r>
            <a:r>
              <a:rPr lang="en-SG" sz="1100" dirty="0"/>
              <a:t>://techdocs.altium.com/display/ADRR/PCB_Obj-Via((Via))_AD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9439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" y="0"/>
            <a:ext cx="8873067" cy="84560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Electronic Design Automation (EDA) Software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517" y="845606"/>
            <a:ext cx="7886700" cy="601239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Software that helps you design PCBs</a:t>
            </a:r>
          </a:p>
          <a:p>
            <a:r>
              <a:rPr lang="en-US" sz="2000" dirty="0" smtClean="0"/>
              <a:t>Eagle </a:t>
            </a:r>
          </a:p>
          <a:p>
            <a:pPr lvl="1"/>
            <a:r>
              <a:rPr lang="en-US" sz="1400" dirty="0" smtClean="0"/>
              <a:t>Commonly used by makers + </a:t>
            </a:r>
            <a:r>
              <a:rPr lang="en-US" sz="1400" dirty="0" err="1" smtClean="0"/>
              <a:t>Adafruit</a:t>
            </a:r>
            <a:r>
              <a:rPr lang="en-US" sz="1400" dirty="0" smtClean="0"/>
              <a:t>  + </a:t>
            </a:r>
            <a:r>
              <a:rPr lang="en-US" sz="1400" dirty="0" err="1" smtClean="0"/>
              <a:t>Sparkfun</a:t>
            </a:r>
            <a:endParaRPr lang="en-US" sz="1400" dirty="0" smtClean="0"/>
          </a:p>
          <a:p>
            <a:pPr lvl="1"/>
            <a:r>
              <a:rPr lang="en-US" sz="1400" dirty="0" smtClean="0"/>
              <a:t>Extensive library support</a:t>
            </a:r>
          </a:p>
          <a:p>
            <a:pPr lvl="1"/>
            <a:r>
              <a:rPr lang="en-US" sz="1400" dirty="0" smtClean="0"/>
              <a:t>User-interface so-so</a:t>
            </a:r>
          </a:p>
          <a:p>
            <a:pPr lvl="1"/>
            <a:r>
              <a:rPr lang="en-US" sz="1400" dirty="0" smtClean="0"/>
              <a:t>“Lite” version supports max 2 copper layers</a:t>
            </a:r>
            <a:r>
              <a:rPr lang="en-US" sz="1400" dirty="0"/>
              <a:t>, 100 x 80 </a:t>
            </a:r>
            <a:r>
              <a:rPr lang="en-US" sz="1400" dirty="0" smtClean="0"/>
              <a:t>mm board size</a:t>
            </a:r>
          </a:p>
          <a:p>
            <a:pPr lvl="1"/>
            <a:r>
              <a:rPr lang="en-US" sz="1400" dirty="0" smtClean="0"/>
              <a:t>Not the best for high-speed designs</a:t>
            </a:r>
          </a:p>
          <a:p>
            <a:pPr lvl="1"/>
            <a:r>
              <a:rPr lang="en-US" sz="1400" dirty="0" smtClean="0"/>
              <a:t>Multi-platform</a:t>
            </a:r>
          </a:p>
          <a:p>
            <a:pPr lvl="1"/>
            <a:r>
              <a:rPr lang="en-US" sz="1400" dirty="0" smtClean="0"/>
              <a:t>Saved as XML (ASCII) files, great for version-control</a:t>
            </a:r>
          </a:p>
          <a:p>
            <a:r>
              <a:rPr lang="en-US" sz="2000" dirty="0" err="1" smtClean="0"/>
              <a:t>Altium</a:t>
            </a:r>
            <a:r>
              <a:rPr lang="en-US" sz="2000" dirty="0" smtClean="0"/>
              <a:t> Designer</a:t>
            </a:r>
          </a:p>
          <a:p>
            <a:pPr lvl="1"/>
            <a:r>
              <a:rPr lang="en-US" sz="1400" dirty="0" smtClean="0"/>
              <a:t>Industry standard</a:t>
            </a:r>
          </a:p>
          <a:p>
            <a:pPr lvl="1"/>
            <a:r>
              <a:rPr lang="en-US" sz="1400" dirty="0" smtClean="0"/>
              <a:t>De-facto option for high-speed designs and complex PCBs</a:t>
            </a:r>
          </a:p>
          <a:p>
            <a:pPr lvl="1"/>
            <a:r>
              <a:rPr lang="en-US" sz="1400" dirty="0" smtClean="0"/>
              <a:t>Circuit simulation</a:t>
            </a:r>
          </a:p>
          <a:p>
            <a:pPr lvl="1"/>
            <a:r>
              <a:rPr lang="en-US" sz="1400" dirty="0" smtClean="0"/>
              <a:t>User-interface is unrivaled IMO</a:t>
            </a:r>
          </a:p>
          <a:p>
            <a:pPr lvl="1"/>
            <a:r>
              <a:rPr lang="en-US" sz="1400" dirty="0" smtClean="0"/>
              <a:t>File saved as binary format, terrible for version-control</a:t>
            </a:r>
          </a:p>
          <a:p>
            <a:pPr lvl="1"/>
            <a:r>
              <a:rPr lang="en-US" sz="1400" dirty="0" smtClean="0"/>
              <a:t>Windows-only</a:t>
            </a:r>
          </a:p>
          <a:p>
            <a:pPr lvl="1"/>
            <a:r>
              <a:rPr lang="en-US" sz="1400" dirty="0"/>
              <a:t>Expensive: </a:t>
            </a:r>
            <a:r>
              <a:rPr lang="en-US" sz="1400" dirty="0" smtClean="0"/>
              <a:t>US$10K/license</a:t>
            </a:r>
          </a:p>
          <a:p>
            <a:r>
              <a:rPr lang="en-US" sz="2000" dirty="0" err="1" smtClean="0"/>
              <a:t>KiCad</a:t>
            </a:r>
            <a:endParaRPr lang="en-US" sz="2000" dirty="0" smtClean="0"/>
          </a:p>
          <a:p>
            <a:pPr lvl="1"/>
            <a:r>
              <a:rPr lang="en-US" sz="1400" dirty="0" smtClean="0"/>
              <a:t>Recently becoming more popular</a:t>
            </a:r>
          </a:p>
          <a:p>
            <a:pPr lvl="1"/>
            <a:r>
              <a:rPr lang="en-US" sz="1400" dirty="0" smtClean="0"/>
              <a:t>Free &amp; open-source with no limitations</a:t>
            </a:r>
          </a:p>
          <a:p>
            <a:pPr lvl="1"/>
            <a:r>
              <a:rPr lang="en-US" sz="1400" dirty="0" smtClean="0"/>
              <a:t>Libraries not as common</a:t>
            </a:r>
          </a:p>
          <a:p>
            <a:pPr lvl="1"/>
            <a:r>
              <a:rPr lang="en-US" sz="1400" dirty="0" smtClean="0"/>
              <a:t>Saves in ASCII </a:t>
            </a:r>
            <a:r>
              <a:rPr lang="en-US" sz="1400" dirty="0"/>
              <a:t>files, great for version-control</a:t>
            </a:r>
          </a:p>
          <a:p>
            <a:pPr lvl="1"/>
            <a:r>
              <a:rPr lang="en-US" sz="1400" dirty="0" smtClean="0"/>
              <a:t>Multi-platform</a:t>
            </a:r>
            <a:endParaRPr lang="en-US" sz="2200" dirty="0" smtClean="0"/>
          </a:p>
          <a:p>
            <a:pPr lvl="1"/>
            <a:endParaRPr lang="en-US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32" y="1447318"/>
            <a:ext cx="2573866" cy="1291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694" y="3229030"/>
            <a:ext cx="2978573" cy="1561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32" y="4925481"/>
            <a:ext cx="2810935" cy="19325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9632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2289</TotalTime>
  <Words>5023</Words>
  <Application>Microsoft Office PowerPoint</Application>
  <PresentationFormat>On-screen Show (4:3)</PresentationFormat>
  <Paragraphs>1037</Paragraphs>
  <Slides>40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Introduction to PCB Design (with Eagle)</vt:lpstr>
      <vt:lpstr>About Me</vt:lpstr>
      <vt:lpstr>What is a PCB?</vt:lpstr>
      <vt:lpstr>Before the PCB</vt:lpstr>
      <vt:lpstr>Motivation for makers?</vt:lpstr>
      <vt:lpstr>Objective of lesson</vt:lpstr>
      <vt:lpstr>Structure of a 1-layer PCB board</vt:lpstr>
      <vt:lpstr>Structure of a (≥2) multi-layer PCB board</vt:lpstr>
      <vt:lpstr>Electronic Design Automation (EDA) Software</vt:lpstr>
      <vt:lpstr>Component packages</vt:lpstr>
      <vt:lpstr>PCB Design/Manufacturing Workflow</vt:lpstr>
      <vt:lpstr>1. Establish project requirements</vt:lpstr>
      <vt:lpstr>2. Acquire parts and prototype</vt:lpstr>
      <vt:lpstr>3a. Design your PCB Schematic</vt:lpstr>
      <vt:lpstr>3b. Design your PCB Schematic</vt:lpstr>
      <vt:lpstr>3c. Design your PCB Schematic</vt:lpstr>
      <vt:lpstr>3d. Design your PCB Schematic</vt:lpstr>
      <vt:lpstr>3e. Design your PCB Schematic</vt:lpstr>
      <vt:lpstr>3f. Design your PCB Schematic</vt:lpstr>
      <vt:lpstr>3g. Design your PCB Schematic</vt:lpstr>
      <vt:lpstr>3h. Design your PCB Schematic</vt:lpstr>
      <vt:lpstr>3i. Design your PCB Schematic</vt:lpstr>
      <vt:lpstr>4. Run electrical check (ERC)</vt:lpstr>
      <vt:lpstr>5a. Design board: place parts &amp; wiring</vt:lpstr>
      <vt:lpstr>6a. Setup/run design rule check (DRC)</vt:lpstr>
      <vt:lpstr>6b. Setup/run design rule check (DRC)</vt:lpstr>
      <vt:lpstr>5b. Design board: place parts &amp; wiring</vt:lpstr>
      <vt:lpstr>5c. Design board: place parts &amp; wiring</vt:lpstr>
      <vt:lpstr>7. Do 3D rendering</vt:lpstr>
      <vt:lpstr>8. Use CAM file to generate Gerbers</vt:lpstr>
      <vt:lpstr>9. Zip up relevant Gerber files</vt:lpstr>
      <vt:lpstr>10a. Set PCB fabrication settings</vt:lpstr>
      <vt:lpstr>10b. Set PCB fabrication settings</vt:lpstr>
      <vt:lpstr>10c. Set PCB fabrication settings</vt:lpstr>
      <vt:lpstr>11. Write out bill of materials (BOM)</vt:lpstr>
      <vt:lpstr>12a.  PCB Assembly</vt:lpstr>
      <vt:lpstr>12b.  PCB Assembly</vt:lpstr>
      <vt:lpstr>DIY PCB Fabrication (Toner transfer)</vt:lpstr>
      <vt:lpstr>Time to design your own board!</vt:lpstr>
      <vt:lpstr>Final 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Kheng Meng</dc:creator>
  <cp:lastModifiedBy>Yeo Kheng Meng</cp:lastModifiedBy>
  <cp:revision>274</cp:revision>
  <cp:lastPrinted>2015-12-07T06:58:19Z</cp:lastPrinted>
  <dcterms:created xsi:type="dcterms:W3CDTF">2015-11-29T15:37:33Z</dcterms:created>
  <dcterms:modified xsi:type="dcterms:W3CDTF">2016-01-21T16:45:14Z</dcterms:modified>
</cp:coreProperties>
</file>